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Default Extension="pdf" ContentType="application/pdf"/>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24"/>
  </p:notesMasterIdLst>
  <p:sldIdLst>
    <p:sldId id="267" r:id="rId2"/>
    <p:sldId id="273" r:id="rId3"/>
    <p:sldId id="278" r:id="rId4"/>
    <p:sldId id="257" r:id="rId5"/>
    <p:sldId id="259" r:id="rId6"/>
    <p:sldId id="265" r:id="rId7"/>
    <p:sldId id="271" r:id="rId8"/>
    <p:sldId id="260" r:id="rId9"/>
    <p:sldId id="276" r:id="rId10"/>
    <p:sldId id="270" r:id="rId11"/>
    <p:sldId id="268" r:id="rId12"/>
    <p:sldId id="261" r:id="rId13"/>
    <p:sldId id="262" r:id="rId14"/>
    <p:sldId id="272" r:id="rId15"/>
    <p:sldId id="263" r:id="rId16"/>
    <p:sldId id="274" r:id="rId17"/>
    <p:sldId id="258" r:id="rId18"/>
    <p:sldId id="269" r:id="rId19"/>
    <p:sldId id="279" r:id="rId20"/>
    <p:sldId id="277" r:id="rId21"/>
    <p:sldId id="275" r:id="rId22"/>
    <p:sldId id="26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FFFF66"/>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p:cViewPr varScale="1">
        <p:scale>
          <a:sx n="86" d="100"/>
          <a:sy n="86" d="100"/>
        </p:scale>
        <p:origin x="-992" y="-10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E99112-0580-F047-90CB-56AECB6061F3}" type="datetimeFigureOut">
              <a:rPr lang="en-US" smtClean="0"/>
              <a:pPr/>
              <a:t>2/16/12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7ED56C-5C38-C942-90A9-ABBDF593129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KWL chart before reading, in a workstation</a:t>
            </a:r>
          </a:p>
          <a:p>
            <a:r>
              <a:rPr lang="en-US" dirty="0" smtClean="0"/>
              <a:t>Noticing and Thinking: with nonfiction text. Listen to inner conversation</a:t>
            </a:r>
            <a:r>
              <a:rPr lang="en-US" baseline="0" dirty="0" smtClean="0"/>
              <a:t> and merge it with text (don’t just read). Use post its to notice new learning. Mark new learning with (L. good way to challenge gifted kids)</a:t>
            </a:r>
          </a:p>
          <a:p>
            <a:endParaRPr lang="en-US" dirty="0"/>
          </a:p>
        </p:txBody>
      </p:sp>
      <p:sp>
        <p:nvSpPr>
          <p:cNvPr id="4" name="Slide Number Placeholder 3"/>
          <p:cNvSpPr>
            <a:spLocks noGrp="1"/>
          </p:cNvSpPr>
          <p:nvPr>
            <p:ph type="sldNum" sz="quarter" idx="10"/>
          </p:nvPr>
        </p:nvSpPr>
        <p:spPr/>
        <p:txBody>
          <a:bodyPr/>
          <a:lstStyle/>
          <a:p>
            <a:fld id="{087ED56C-5C38-C942-90A9-ABBDF5931294}" type="slidenum">
              <a:rPr lang="en-US" smtClean="0"/>
              <a:pPr/>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Write unknown words on </a:t>
            </a:r>
            <a:r>
              <a:rPr lang="en-US" dirty="0" err="1" smtClean="0"/>
              <a:t>notecards</a:t>
            </a:r>
            <a:r>
              <a:rPr lang="en-US" dirty="0" smtClean="0"/>
              <a:t>,</a:t>
            </a:r>
            <a:r>
              <a:rPr lang="en-US" baseline="0" dirty="0" smtClean="0"/>
              <a:t> define, illustrate. Post on wall and then add to personal word wall.</a:t>
            </a:r>
            <a:endParaRPr lang="en-US" dirty="0"/>
          </a:p>
        </p:txBody>
      </p:sp>
      <p:sp>
        <p:nvSpPr>
          <p:cNvPr id="4" name="Slide Number Placeholder 3"/>
          <p:cNvSpPr>
            <a:spLocks noGrp="1"/>
          </p:cNvSpPr>
          <p:nvPr>
            <p:ph type="sldNum" sz="quarter" idx="10"/>
          </p:nvPr>
        </p:nvSpPr>
        <p:spPr/>
        <p:txBody>
          <a:bodyPr/>
          <a:lstStyle/>
          <a:p>
            <a:fld id="{087ED56C-5C38-C942-90A9-ABBDF5931294}"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Method can be used with questions about texts, self-selected </a:t>
            </a:r>
            <a:r>
              <a:rPr lang="en-US" dirty="0" err="1" smtClean="0"/>
              <a:t>vocab</a:t>
            </a:r>
            <a:r>
              <a:rPr lang="en-US" baseline="0" dirty="0" smtClean="0"/>
              <a:t> words, </a:t>
            </a:r>
            <a:r>
              <a:rPr lang="en-US" baseline="0" dirty="0" err="1" smtClean="0"/>
              <a:t>vocab</a:t>
            </a:r>
            <a:r>
              <a:rPr lang="en-US" baseline="0" dirty="0" smtClean="0"/>
              <a:t> words before or after reading, etc. any other ideas?</a:t>
            </a:r>
            <a:endParaRPr lang="en-US" dirty="0"/>
          </a:p>
        </p:txBody>
      </p:sp>
      <p:sp>
        <p:nvSpPr>
          <p:cNvPr id="4" name="Slide Number Placeholder 3"/>
          <p:cNvSpPr>
            <a:spLocks noGrp="1"/>
          </p:cNvSpPr>
          <p:nvPr>
            <p:ph type="sldNum" sz="quarter" idx="10"/>
          </p:nvPr>
        </p:nvSpPr>
        <p:spPr/>
        <p:txBody>
          <a:bodyPr/>
          <a:lstStyle/>
          <a:p>
            <a:fld id="{087ED56C-5C38-C942-90A9-ABBDF5931294}"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Ask-it: give them notes to ask questions on while</a:t>
            </a:r>
            <a:r>
              <a:rPr lang="en-US" baseline="0" dirty="0" smtClean="0"/>
              <a:t> you read. Save them for later</a:t>
            </a:r>
            <a:endParaRPr lang="en-US" dirty="0" smtClean="0"/>
          </a:p>
          <a:p>
            <a:r>
              <a:rPr lang="en-US" dirty="0" smtClean="0"/>
              <a:t>Thick questions</a:t>
            </a:r>
            <a:r>
              <a:rPr lang="en-US" baseline="0" dirty="0" smtClean="0"/>
              <a:t> </a:t>
            </a:r>
            <a:r>
              <a:rPr lang="en-US" dirty="0" smtClean="0"/>
              <a:t>address large, universal concepts and often begin with Why? How come? I wonder?</a:t>
            </a:r>
            <a:r>
              <a:rPr lang="en-US" baseline="0" dirty="0" smtClean="0"/>
              <a:t> </a:t>
            </a:r>
            <a:r>
              <a:rPr lang="en-US" dirty="0" smtClean="0"/>
              <a:t>Or they address large content areas, such as What is photosynthesis? The answers to these questions are often long and involved, and require further discussion and research.</a:t>
            </a:r>
          </a:p>
          <a:p>
            <a:r>
              <a:rPr lang="en-US" dirty="0" smtClean="0"/>
              <a:t>Thin questions are those primarily asked to clarify confusion, understand words, or access</a:t>
            </a:r>
            <a:r>
              <a:rPr lang="en-US" baseline="0" dirty="0" smtClean="0"/>
              <a:t> </a:t>
            </a:r>
            <a:r>
              <a:rPr lang="en-US" dirty="0" smtClean="0"/>
              <a:t>objective content</a:t>
            </a:r>
          </a:p>
          <a:p>
            <a:r>
              <a:rPr lang="en-US" dirty="0" smtClean="0"/>
              <a:t>Thick and thin Demonstration: put two sticky notes to show you have a question,</a:t>
            </a:r>
            <a:r>
              <a:rPr lang="en-US" baseline="0" dirty="0" smtClean="0"/>
              <a:t> remove one sticky note to indicate you found answer in text, if note still remains, question requires more thinking</a:t>
            </a:r>
            <a:endParaRPr lang="en-US" dirty="0"/>
          </a:p>
        </p:txBody>
      </p:sp>
      <p:sp>
        <p:nvSpPr>
          <p:cNvPr id="4" name="Slide Number Placeholder 3"/>
          <p:cNvSpPr>
            <a:spLocks noGrp="1"/>
          </p:cNvSpPr>
          <p:nvPr>
            <p:ph type="sldNum" sz="quarter" idx="10"/>
          </p:nvPr>
        </p:nvSpPr>
        <p:spPr/>
        <p:txBody>
          <a:bodyPr/>
          <a:lstStyle/>
          <a:p>
            <a:fld id="{087ED56C-5C38-C942-90A9-ABBDF5931294}"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Inferring=background knowledge + context clues</a:t>
            </a:r>
          </a:p>
          <a:p>
            <a:r>
              <a:rPr lang="en-US" dirty="0" err="1" smtClean="0"/>
              <a:t>Powerlines</a:t>
            </a:r>
            <a:r>
              <a:rPr lang="en-US" dirty="0" smtClean="0"/>
              <a:t> are passages or sentences</a:t>
            </a:r>
            <a:r>
              <a:rPr lang="en-US" baseline="0" dirty="0" smtClean="0"/>
              <a:t> that contain vivid imagery. Have students mark them with a post it note. Then copy passage with page number and title on </a:t>
            </a:r>
            <a:r>
              <a:rPr lang="en-US" baseline="0" dirty="0" err="1" smtClean="0"/>
              <a:t>notecard</a:t>
            </a:r>
            <a:r>
              <a:rPr lang="en-US" baseline="0" dirty="0" smtClean="0"/>
              <a:t>. Later, pick a </a:t>
            </a:r>
            <a:r>
              <a:rPr lang="en-US" baseline="0" dirty="0" err="1" smtClean="0"/>
              <a:t>notecard</a:t>
            </a:r>
            <a:r>
              <a:rPr lang="en-US" baseline="0" dirty="0" smtClean="0"/>
              <a:t> to begin a writing passage with.</a:t>
            </a:r>
            <a:endParaRPr lang="en-US" dirty="0"/>
          </a:p>
        </p:txBody>
      </p:sp>
      <p:sp>
        <p:nvSpPr>
          <p:cNvPr id="4" name="Slide Number Placeholder 3"/>
          <p:cNvSpPr>
            <a:spLocks noGrp="1"/>
          </p:cNvSpPr>
          <p:nvPr>
            <p:ph type="sldNum" sz="quarter" idx="10"/>
          </p:nvPr>
        </p:nvSpPr>
        <p:spPr/>
        <p:txBody>
          <a:bodyPr/>
          <a:lstStyle/>
          <a:p>
            <a:fld id="{087ED56C-5C38-C942-90A9-ABBDF5931294}" type="slidenum">
              <a:rPr lang="en-US" smtClean="0"/>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Post-it summary</a:t>
            </a:r>
            <a:endParaRPr lang="en-US" dirty="0"/>
          </a:p>
        </p:txBody>
      </p:sp>
      <p:sp>
        <p:nvSpPr>
          <p:cNvPr id="4" name="Slide Number Placeholder 3"/>
          <p:cNvSpPr>
            <a:spLocks noGrp="1"/>
          </p:cNvSpPr>
          <p:nvPr>
            <p:ph type="sldNum" sz="quarter" idx="10"/>
          </p:nvPr>
        </p:nvSpPr>
        <p:spPr/>
        <p:txBody>
          <a:bodyPr/>
          <a:lstStyle/>
          <a:p>
            <a:fld id="{087ED56C-5C38-C942-90A9-ABBDF5931294}" type="slidenum">
              <a:rPr lang="en-US" smtClean="0"/>
              <a:pPr/>
              <a:t>15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Inner conversation= leave sticky notes to represent inner</a:t>
            </a:r>
            <a:r>
              <a:rPr lang="en-US" baseline="0" dirty="0" smtClean="0"/>
              <a:t> </a:t>
            </a:r>
            <a:r>
              <a:rPr lang="en-US" baseline="0" dirty="0" err="1" smtClean="0"/>
              <a:t>convo</a:t>
            </a:r>
            <a:endParaRPr lang="en-US" dirty="0" smtClean="0"/>
          </a:p>
          <a:p>
            <a:r>
              <a:rPr lang="en-US" dirty="0" smtClean="0"/>
              <a:t>Huh strategy=knowing when</a:t>
            </a:r>
            <a:r>
              <a:rPr lang="en-US" baseline="0" dirty="0" smtClean="0"/>
              <a:t> you don’t know, place sticky note</a:t>
            </a:r>
          </a:p>
          <a:p>
            <a:r>
              <a:rPr lang="en-US" baseline="0" dirty="0" smtClean="0"/>
              <a:t>Noticing=read text aloud but let kids write thinking on sticky notes as you read. Place on chart “what this story makes me think”</a:t>
            </a:r>
          </a:p>
          <a:p>
            <a:r>
              <a:rPr lang="en-US" baseline="0" dirty="0" smtClean="0"/>
              <a:t>Read, cover, remember=</a:t>
            </a:r>
            <a:endParaRPr lang="en-US" dirty="0"/>
          </a:p>
        </p:txBody>
      </p:sp>
      <p:sp>
        <p:nvSpPr>
          <p:cNvPr id="4" name="Slide Number Placeholder 3"/>
          <p:cNvSpPr>
            <a:spLocks noGrp="1"/>
          </p:cNvSpPr>
          <p:nvPr>
            <p:ph type="sldNum" sz="quarter" idx="10"/>
          </p:nvPr>
        </p:nvSpPr>
        <p:spPr/>
        <p:txBody>
          <a:bodyPr/>
          <a:lstStyle/>
          <a:p>
            <a:fld id="{087ED56C-5C38-C942-90A9-ABBDF5931294}" type="slidenum">
              <a:rPr lang="en-US" smtClean="0"/>
              <a:pPr/>
              <a:t>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904AC74-AC6F-438C-9140-451F3673B75C}" type="datetimeFigureOut">
              <a:rPr lang="en-US" smtClean="0"/>
              <a:pPr/>
              <a:t>2/16/12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6271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04AC74-AC6F-438C-9140-451F3673B75C}" type="datetimeFigureOut">
              <a:rPr lang="en-US" smtClean="0"/>
              <a:pPr/>
              <a:t>2/16/12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37187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04AC74-AC6F-438C-9140-451F3673B75C}" type="datetimeFigureOut">
              <a:rPr lang="en-US" smtClean="0"/>
              <a:pPr/>
              <a:t>2/16/12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0069127"/>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04AC74-AC6F-438C-9140-451F3673B75C}" type="datetimeFigureOut">
              <a:rPr lang="en-US" smtClean="0"/>
              <a:pPr/>
              <a:t>2/16/12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99608004"/>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04AC74-AC6F-438C-9140-451F3673B75C}" type="datetimeFigureOut">
              <a:rPr lang="en-US" smtClean="0"/>
              <a:pPr/>
              <a:t>2/16/12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97023349"/>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904AC74-AC6F-438C-9140-451F3673B75C}" type="datetimeFigureOut">
              <a:rPr lang="en-US" smtClean="0"/>
              <a:pPr/>
              <a:t>2/16/12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25294073"/>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904AC74-AC6F-438C-9140-451F3673B75C}" type="datetimeFigureOut">
              <a:rPr lang="en-US" smtClean="0"/>
              <a:pPr/>
              <a:t>2/16/12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04488902"/>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904AC74-AC6F-438C-9140-451F3673B75C}" type="datetimeFigureOut">
              <a:rPr lang="en-US" smtClean="0"/>
              <a:pPr/>
              <a:t>2/16/12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813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04AC74-AC6F-438C-9140-451F3673B75C}" type="datetimeFigureOut">
              <a:rPr lang="en-US" smtClean="0"/>
              <a:pPr/>
              <a:t>2/16/12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34377688"/>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04AC74-AC6F-438C-9140-451F3673B75C}" type="datetimeFigureOut">
              <a:rPr lang="en-US" smtClean="0"/>
              <a:pPr/>
              <a:t>2/16/12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9352499"/>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04AC74-AC6F-438C-9140-451F3673B75C}" type="datetimeFigureOut">
              <a:rPr lang="en-US" smtClean="0"/>
              <a:pPr/>
              <a:t>2/16/12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6998888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6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04AC74-AC6F-438C-9140-451F3673B75C}" type="datetimeFigureOut">
              <a:rPr lang="en-US" smtClean="0"/>
              <a:pPr/>
              <a:t>2/16/12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094237-74B0-45EE-B994-AC0C93D2493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373151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mrsmccumbeesclass.blogspot.com/2011/07/how-i-use-post-it-notes-in-my-class.html" TargetMode="External"/><Relationship Id="rId1" Type="http://schemas.openxmlformats.org/officeDocument/2006/relationships/slideLayout" Target="../slideLayouts/slideLayout4.xml"/><Relationship Id="rId2"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hyperlink" Target="http://it.coe.uga.edu/wwild/pptgames/resources/bloom_questions.pdf" TargetMode="External"/><Relationship Id="rId4" Type="http://schemas.openxmlformats.org/officeDocument/2006/relationships/hyperlink" Target="http://ugc.pit.post-it.com/profiles/4519-en_us/helenhughey2382/profile.htm" TargetMode="External"/><Relationship Id="rId1" Type="http://schemas.openxmlformats.org/officeDocument/2006/relationships/slideLayout" Target="../slideLayouts/slideLayout2.xml"/><Relationship Id="rId2" Type="http://schemas.openxmlformats.org/officeDocument/2006/relationships/hyperlink" Target="http://www.meade.k12.sd.us/PASS/Pass%20Adobe%20Files/March%202007/BloomsTaxonomyQuestionStems.pdf"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www.educationworld.com/a_tsl/archives/99-1/lesson0013.shtm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 Id="rId3" Type="http://schemas.openxmlformats.org/officeDocument/2006/relationships/hyperlink" Target="http://www.adsit.net/default.php?Submit=Photo_Gallery&amp;Menu=Literacy&amp;SubMenu=Reading_Comprehension_Poster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df"/><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slide" Target="slide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readinglady.com" TargetMode="External"/><Relationship Id="rId4" Type="http://schemas.openxmlformats.org/officeDocument/2006/relationships/hyperlink" Target="http://teachers.post-it.com/wps/portal/3M/en_US/Post-it-Teachers/Home/" TargetMode="External"/><Relationship Id="rId1" Type="http://schemas.openxmlformats.org/officeDocument/2006/relationships/slideLayout" Target="../slideLayouts/slideLayout7.xml"/><Relationship Id="rId2" Type="http://schemas.openxmlformats.org/officeDocument/2006/relationships/hyperlink" Target="http://www.busyteacherscafe.com/literacy/comprehension_strategies.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df"/><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ugc.pit.post-it.com/profiles/4519-en_us/AmandaClark-Wolfe2916/profile.ht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readwritethink.org/classroom-resources/lesson-plans/questioning-comprehension-strategy-small-408.html?tab=4%23tabs" TargetMode="External"/><Relationship Id="rId4" Type="http://schemas.openxmlformats.org/officeDocument/2006/relationships/slide" Target="slide11.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df"/><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prestitle.png"/>
          <p:cNvPicPr>
            <a:picLocks noGrp="1" noChangeAspect="1"/>
          </p:cNvPicPr>
          <p:nvPr>
            <p:ph idx="1"/>
          </p:nvPr>
        </p:nvPicPr>
        <p:blipFill>
          <a:blip r:embed="rId2"/>
          <a:srcRect l="-30423" r="-30423"/>
          <a:stretch>
            <a:fillRect/>
          </a:stretch>
        </p:blipFill>
        <p:spPr>
          <a:xfrm>
            <a:off x="-4191000" y="-304800"/>
            <a:ext cx="15241068" cy="8382000"/>
          </a:xfrm>
        </p:spPr>
      </p:pic>
      <p:pic>
        <p:nvPicPr>
          <p:cNvPr id="9" name="Picture 8" descr="nametitle.png"/>
          <p:cNvPicPr>
            <a:picLocks noChangeAspect="1"/>
          </p:cNvPicPr>
          <p:nvPr/>
        </p:nvPicPr>
        <p:blipFill>
          <a:blip r:embed="rId3"/>
          <a:stretch>
            <a:fillRect/>
          </a:stretch>
        </p:blipFill>
        <p:spPr>
          <a:xfrm>
            <a:off x="6324600" y="3352800"/>
            <a:ext cx="3017319" cy="3090466"/>
          </a:xfrm>
          <a:prstGeom prst="rect">
            <a:avLst/>
          </a:prstGeom>
        </p:spPr>
      </p:pic>
      <p:sp>
        <p:nvSpPr>
          <p:cNvPr id="10" name="TextBox 9"/>
          <p:cNvSpPr txBox="1"/>
          <p:nvPr/>
        </p:nvSpPr>
        <p:spPr>
          <a:xfrm rot="748671">
            <a:off x="6760165" y="4565483"/>
            <a:ext cx="2136482" cy="738664"/>
          </a:xfrm>
          <a:prstGeom prst="rect">
            <a:avLst/>
          </a:prstGeom>
          <a:noFill/>
        </p:spPr>
        <p:txBody>
          <a:bodyPr wrap="none" rtlCol="0">
            <a:spAutoFit/>
          </a:bodyPr>
          <a:lstStyle/>
          <a:p>
            <a:r>
              <a:rPr lang="en-US" dirty="0" smtClean="0"/>
              <a:t>By Yusra Abou-Sayed</a:t>
            </a:r>
          </a:p>
          <a:p>
            <a:r>
              <a:rPr lang="en-US" sz="1200" dirty="0" smtClean="0"/>
              <a:t>KCTE 2012 Conference</a:t>
            </a:r>
          </a:p>
          <a:p>
            <a:r>
              <a:rPr lang="en-US" sz="1200" dirty="0" smtClean="0"/>
              <a:t>February 2012</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800" decel="100000"/>
                                        <p:tgtEl>
                                          <p:spTgt spid="9"/>
                                        </p:tgtEl>
                                      </p:cBhvr>
                                    </p:animEffect>
                                    <p:anim calcmode="lin" valueType="num">
                                      <p:cBhvr>
                                        <p:cTn id="16" dur="800" decel="100000" fill="hold"/>
                                        <p:tgtEl>
                                          <p:spTgt spid="9"/>
                                        </p:tgtEl>
                                        <p:attrNameLst>
                                          <p:attrName>style.rotation</p:attrName>
                                        </p:attrNameLst>
                                      </p:cBhvr>
                                      <p:tavLst>
                                        <p:tav tm="0">
                                          <p:val>
                                            <p:fltVal val="-90"/>
                                          </p:val>
                                        </p:tav>
                                        <p:tav tm="100000">
                                          <p:val>
                                            <p:fltVal val="0"/>
                                          </p:val>
                                        </p:tav>
                                      </p:tavLst>
                                    </p:anim>
                                    <p:anim calcmode="lin" valueType="num">
                                      <p:cBhvr>
                                        <p:cTn id="17" dur="800" decel="100000" fill="hold"/>
                                        <p:tgtEl>
                                          <p:spTgt spid="9"/>
                                        </p:tgtEl>
                                        <p:attrNameLst>
                                          <p:attrName>ppt_x</p:attrName>
                                        </p:attrNameLst>
                                      </p:cBhvr>
                                      <p:tavLst>
                                        <p:tav tm="0">
                                          <p:val>
                                            <p:strVal val="#ppt_x+0.4"/>
                                          </p:val>
                                        </p:tav>
                                        <p:tav tm="100000">
                                          <p:val>
                                            <p:strVal val="#ppt_x-0.05"/>
                                          </p:val>
                                        </p:tav>
                                      </p:tavLst>
                                    </p:anim>
                                    <p:anim calcmode="lin" valueType="num">
                                      <p:cBhvr>
                                        <p:cTn id="18" dur="800" decel="100000" fill="hold"/>
                                        <p:tgtEl>
                                          <p:spTgt spid="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0"/>
                                        </p:tgtEl>
                                        <p:attrNameLst>
                                          <p:attrName>style.visibility</p:attrName>
                                        </p:attrNameLst>
                                      </p:cBhvr>
                                      <p:to>
                                        <p:strVal val="visible"/>
                                      </p:to>
                                    </p:set>
                                    <p:anim calcmode="discrete" valueType="clr">
                                      <p:cBhvr override="childStyle">
                                        <p:cTn id="25"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0"/>
                                        </p:tgtEl>
                                        <p:attrNameLst>
                                          <p:attrName>fillcolor</p:attrName>
                                        </p:attrNameLst>
                                      </p:cBhvr>
                                      <p:tavLst>
                                        <p:tav tm="0">
                                          <p:val>
                                            <p:clrVal>
                                              <a:schemeClr val="accent2"/>
                                            </p:clrVal>
                                          </p:val>
                                        </p:tav>
                                        <p:tav tm="50000">
                                          <p:val>
                                            <p:clrVal>
                                              <a:schemeClr val="hlink"/>
                                            </p:clrVal>
                                          </p:val>
                                        </p:tav>
                                      </p:tavLst>
                                    </p:anim>
                                    <p:set>
                                      <p:cBhvr>
                                        <p:cTn id="27"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4F6228"/>
                </a:solidFill>
              </a:rPr>
              <a:t>QAR Activity</a:t>
            </a:r>
            <a:endParaRPr lang="en-US" dirty="0">
              <a:solidFill>
                <a:srgbClr val="4F6228"/>
              </a:solidFill>
            </a:endParaRPr>
          </a:p>
        </p:txBody>
      </p:sp>
      <p:sp>
        <p:nvSpPr>
          <p:cNvPr id="5" name="Content Placeholder 4"/>
          <p:cNvSpPr>
            <a:spLocks noGrp="1"/>
          </p:cNvSpPr>
          <p:nvPr>
            <p:ph sz="half" idx="1"/>
          </p:nvPr>
        </p:nvSpPr>
        <p:spPr>
          <a:xfrm>
            <a:off x="457200" y="1600200"/>
            <a:ext cx="8686800" cy="4525963"/>
          </a:xfrm>
        </p:spPr>
        <p:txBody>
          <a:bodyPr/>
          <a:lstStyle/>
          <a:p>
            <a:r>
              <a:rPr lang="en-US" dirty="0" smtClean="0">
                <a:solidFill>
                  <a:schemeClr val="accent3">
                    <a:lumMod val="50000"/>
                  </a:schemeClr>
                </a:solidFill>
              </a:rPr>
              <a:t>After a lesson on Question-Answer-Relationships, students come up with their own questions based on the QAR. An example is shown here:</a:t>
            </a:r>
            <a:endParaRPr lang="en-US" dirty="0">
              <a:solidFill>
                <a:schemeClr val="accent3">
                  <a:lumMod val="50000"/>
                </a:schemeClr>
              </a:solidFill>
            </a:endParaRPr>
          </a:p>
        </p:txBody>
      </p:sp>
      <p:pic>
        <p:nvPicPr>
          <p:cNvPr id="7" name="Picture 6">
            <a:hlinkClick r:id="rId2" action="ppaction://hlinksldjump"/>
          </p:cNvPr>
          <p:cNvPicPr>
            <a:picLocks noChangeAspect="1"/>
          </p:cNvPicPr>
          <p:nvPr/>
        </p:nvPicPr>
        <p:blipFill>
          <a:blip r:embed="rId3"/>
          <a:stretch>
            <a:fillRect/>
          </a:stretch>
        </p:blipFill>
        <p:spPr>
          <a:xfrm>
            <a:off x="2362200" y="3048000"/>
            <a:ext cx="4913364" cy="3276600"/>
          </a:xfrm>
          <a:prstGeom prst="rect">
            <a:avLst/>
          </a:prstGeom>
        </p:spPr>
      </p:pic>
      <p:sp>
        <p:nvSpPr>
          <p:cNvPr id="8" name="TextBox 7"/>
          <p:cNvSpPr txBox="1"/>
          <p:nvPr/>
        </p:nvSpPr>
        <p:spPr>
          <a:xfrm>
            <a:off x="6400800" y="6248400"/>
            <a:ext cx="2390398" cy="369332"/>
          </a:xfrm>
          <a:prstGeom prst="rect">
            <a:avLst/>
          </a:prstGeom>
          <a:noFill/>
        </p:spPr>
        <p:txBody>
          <a:bodyPr wrap="none" rtlCol="0">
            <a:spAutoFit/>
          </a:bodyPr>
          <a:lstStyle/>
          <a:p>
            <a:r>
              <a:rPr lang="en-US" dirty="0" smtClean="0">
                <a:hlinkClick r:id="rId4"/>
              </a:rPr>
              <a:t>Mrs. </a:t>
            </a:r>
            <a:r>
              <a:rPr lang="en-US" dirty="0" err="1" smtClean="0">
                <a:hlinkClick r:id="rId4"/>
              </a:rPr>
              <a:t>McCumbee’s</a:t>
            </a:r>
            <a:r>
              <a:rPr lang="en-US" dirty="0" smtClean="0">
                <a:hlinkClick r:id="rId4"/>
              </a:rPr>
              <a:t> Class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4F6228"/>
                </a:solidFill>
              </a:rPr>
              <a:t>What a Question</a:t>
            </a:r>
            <a:endParaRPr lang="en-US" dirty="0">
              <a:solidFill>
                <a:srgbClr val="4F6228"/>
              </a:solidFill>
            </a:endParaRPr>
          </a:p>
        </p:txBody>
      </p:sp>
      <p:sp>
        <p:nvSpPr>
          <p:cNvPr id="3" name="Content Placeholder 2"/>
          <p:cNvSpPr>
            <a:spLocks noGrp="1"/>
          </p:cNvSpPr>
          <p:nvPr>
            <p:ph idx="1"/>
          </p:nvPr>
        </p:nvSpPr>
        <p:spPr/>
        <p:txBody>
          <a:bodyPr>
            <a:normAutofit fontScale="92500" lnSpcReduction="20000"/>
          </a:bodyPr>
          <a:lstStyle/>
          <a:p>
            <a:pPr marL="514350" indent="-514350">
              <a:buFont typeface="+mj-lt"/>
              <a:buAutoNum type="arabicPeriod"/>
            </a:pPr>
            <a:r>
              <a:rPr lang="en-US" dirty="0" smtClean="0">
                <a:solidFill>
                  <a:srgbClr val="4F6228"/>
                </a:solidFill>
              </a:rPr>
              <a:t>Distribute a post-it note to each student.</a:t>
            </a:r>
          </a:p>
          <a:p>
            <a:pPr marL="514350" indent="-514350">
              <a:buFont typeface="+mj-lt"/>
              <a:buAutoNum type="arabicPeriod"/>
            </a:pPr>
            <a:r>
              <a:rPr lang="en-US" dirty="0" smtClean="0">
                <a:solidFill>
                  <a:srgbClr val="4F6228"/>
                </a:solidFill>
              </a:rPr>
              <a:t>Instruct them to read the text (or do it during shared reading).</a:t>
            </a:r>
          </a:p>
          <a:p>
            <a:pPr marL="514350" indent="-514350">
              <a:buFont typeface="+mj-lt"/>
              <a:buAutoNum type="arabicPeriod"/>
            </a:pPr>
            <a:r>
              <a:rPr lang="en-US" dirty="0" smtClean="0">
                <a:solidFill>
                  <a:srgbClr val="4F6228"/>
                </a:solidFill>
              </a:rPr>
              <a:t>Ask each student to write one question about the text (using a Questioning-Stem as a guide) and post it on the board.</a:t>
            </a:r>
          </a:p>
          <a:p>
            <a:pPr marL="514350" indent="-514350">
              <a:buFont typeface="+mj-lt"/>
              <a:buAutoNum type="arabicPeriod"/>
            </a:pPr>
            <a:r>
              <a:rPr lang="en-US" dirty="0" smtClean="0">
                <a:solidFill>
                  <a:srgbClr val="4F6228"/>
                </a:solidFill>
              </a:rPr>
              <a:t>Each student will select a question to answer about the text. If the question is answered correctly, the student that wrote it stands up. If the answer is not answered correctly, the class will work together to find the answer.</a:t>
            </a:r>
            <a:endParaRPr lang="en-US" dirty="0">
              <a:solidFill>
                <a:srgbClr val="4F6228"/>
              </a:solidFill>
            </a:endParaRPr>
          </a:p>
        </p:txBody>
      </p:sp>
      <p:sp>
        <p:nvSpPr>
          <p:cNvPr id="4" name="TextBox 3"/>
          <p:cNvSpPr txBox="1"/>
          <p:nvPr/>
        </p:nvSpPr>
        <p:spPr>
          <a:xfrm>
            <a:off x="457200" y="6096000"/>
            <a:ext cx="3735292" cy="369332"/>
          </a:xfrm>
          <a:prstGeom prst="rect">
            <a:avLst/>
          </a:prstGeom>
          <a:noFill/>
        </p:spPr>
        <p:txBody>
          <a:bodyPr wrap="none" rtlCol="0">
            <a:spAutoFit/>
          </a:bodyPr>
          <a:lstStyle/>
          <a:p>
            <a:r>
              <a:rPr lang="en-US" dirty="0" smtClean="0">
                <a:hlinkClick r:id="rId2"/>
              </a:rPr>
              <a:t>Bloom’s Taxonomy Question Stems #1</a:t>
            </a:r>
            <a:endParaRPr lang="en-US" dirty="0"/>
          </a:p>
        </p:txBody>
      </p:sp>
      <p:sp>
        <p:nvSpPr>
          <p:cNvPr id="5" name="TextBox 4"/>
          <p:cNvSpPr txBox="1"/>
          <p:nvPr/>
        </p:nvSpPr>
        <p:spPr>
          <a:xfrm>
            <a:off x="457200" y="6488668"/>
            <a:ext cx="3825574" cy="369332"/>
          </a:xfrm>
          <a:prstGeom prst="rect">
            <a:avLst/>
          </a:prstGeom>
          <a:noFill/>
        </p:spPr>
        <p:txBody>
          <a:bodyPr wrap="none" rtlCol="0">
            <a:spAutoFit/>
          </a:bodyPr>
          <a:lstStyle/>
          <a:p>
            <a:r>
              <a:rPr lang="en-US" dirty="0" smtClean="0">
                <a:hlinkClick r:id="rId3"/>
              </a:rPr>
              <a:t>Bloom’s Taxonomy Question Stems #2</a:t>
            </a:r>
            <a:endParaRPr lang="en-US" dirty="0"/>
          </a:p>
        </p:txBody>
      </p:sp>
      <p:sp>
        <p:nvSpPr>
          <p:cNvPr id="6" name="TextBox 5"/>
          <p:cNvSpPr txBox="1"/>
          <p:nvPr/>
        </p:nvSpPr>
        <p:spPr>
          <a:xfrm>
            <a:off x="4648200" y="6096000"/>
            <a:ext cx="4297834" cy="369332"/>
          </a:xfrm>
          <a:prstGeom prst="rect">
            <a:avLst/>
          </a:prstGeom>
          <a:noFill/>
        </p:spPr>
        <p:txBody>
          <a:bodyPr wrap="none" rtlCol="0">
            <a:spAutoFit/>
          </a:bodyPr>
          <a:lstStyle/>
          <a:p>
            <a:r>
              <a:rPr lang="en-US" dirty="0" smtClean="0">
                <a:hlinkClick r:id="rId4"/>
              </a:rPr>
              <a:t>Activity adapted from Post-It Activity Center</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228600"/>
            <a:ext cx="8229600" cy="13716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solidFill>
                  <a:srgbClr val="FFFFFF"/>
                </a:solidFill>
                <a:latin typeface="Chalkduster"/>
                <a:cs typeface="Chalkduster"/>
              </a:rPr>
              <a:t>Visualizing and Inferring</a:t>
            </a:r>
            <a:endParaRPr lang="en-US" dirty="0">
              <a:solidFill>
                <a:srgbClr val="FFFFFF"/>
              </a:solidFill>
              <a:latin typeface="Chalkduster"/>
              <a:cs typeface="Chalkduster"/>
            </a:endParaRPr>
          </a:p>
        </p:txBody>
      </p:sp>
      <p:sp>
        <p:nvSpPr>
          <p:cNvPr id="3" name="Content Placeholder 2"/>
          <p:cNvSpPr>
            <a:spLocks noGrp="1"/>
          </p:cNvSpPr>
          <p:nvPr>
            <p:ph idx="1"/>
          </p:nvPr>
        </p:nvSpPr>
        <p:spPr/>
        <p:txBody>
          <a:bodyPr>
            <a:normAutofit lnSpcReduction="10000"/>
          </a:bodyPr>
          <a:lstStyle/>
          <a:p>
            <a:pPr marL="342900" lvl="1" indent="-342900">
              <a:buFont typeface="Arial" pitchFamily="34" charset="0"/>
              <a:buChar char="•"/>
            </a:pPr>
            <a:r>
              <a:rPr lang="en-US" sz="3200" dirty="0" smtClean="0">
                <a:solidFill>
                  <a:srgbClr val="4F6228"/>
                </a:solidFill>
              </a:rPr>
              <a:t>Identify specific features in non-fiction texts</a:t>
            </a:r>
          </a:p>
          <a:p>
            <a:pPr marL="342900" lvl="1" indent="-342900">
              <a:buNone/>
            </a:pPr>
            <a:endParaRPr lang="en-US" sz="3200" dirty="0" smtClean="0">
              <a:solidFill>
                <a:srgbClr val="4F6228"/>
              </a:solidFill>
            </a:endParaRPr>
          </a:p>
          <a:p>
            <a:pPr marL="342900" lvl="1" indent="-342900">
              <a:buFont typeface="Arial" pitchFamily="34" charset="0"/>
              <a:buChar char="•"/>
            </a:pPr>
            <a:r>
              <a:rPr lang="en-US" sz="3200" dirty="0" err="1" smtClean="0">
                <a:solidFill>
                  <a:srgbClr val="4F6228"/>
                </a:solidFill>
              </a:rPr>
              <a:t>Powerlines</a:t>
            </a:r>
            <a:endParaRPr lang="en-US" sz="3200" dirty="0" smtClean="0">
              <a:solidFill>
                <a:srgbClr val="4F6228"/>
              </a:solidFill>
            </a:endParaRPr>
          </a:p>
          <a:p>
            <a:pPr marL="742950" lvl="2" indent="-342900"/>
            <a:r>
              <a:rPr lang="en-US" dirty="0" smtClean="0">
                <a:solidFill>
                  <a:srgbClr val="4F6228"/>
                </a:solidFill>
              </a:rPr>
              <a:t>Lines that contain vivid imagery </a:t>
            </a:r>
          </a:p>
          <a:p>
            <a:pPr marL="342900" lvl="1" indent="-342900">
              <a:buFont typeface="Arial" pitchFamily="34" charset="0"/>
              <a:buChar char="•"/>
            </a:pPr>
            <a:endParaRPr lang="en-US" sz="3200" dirty="0" smtClean="0">
              <a:solidFill>
                <a:srgbClr val="4F6228"/>
              </a:solidFill>
            </a:endParaRPr>
          </a:p>
          <a:p>
            <a:pPr marL="342900" lvl="1" indent="-342900">
              <a:buFont typeface="Arial" pitchFamily="34" charset="0"/>
              <a:buChar char="•"/>
            </a:pPr>
            <a:r>
              <a:rPr lang="en-US" sz="3200" dirty="0" smtClean="0">
                <a:solidFill>
                  <a:srgbClr val="4F6228"/>
                </a:solidFill>
              </a:rPr>
              <a:t>Wordless Picture Books (activity)</a:t>
            </a:r>
          </a:p>
          <a:p>
            <a:pPr marL="342900" lvl="1" indent="-342900">
              <a:buFont typeface="Arial" pitchFamily="34" charset="0"/>
              <a:buChar char="•"/>
            </a:pPr>
            <a:endParaRPr lang="en-US" sz="3200" dirty="0" smtClean="0">
              <a:solidFill>
                <a:srgbClr val="4F6228"/>
              </a:solidFill>
            </a:endParaRPr>
          </a:p>
          <a:p>
            <a:pPr marL="342900" lvl="1" indent="-342900">
              <a:buFont typeface="Arial" pitchFamily="34" charset="0"/>
              <a:buChar char="•"/>
            </a:pPr>
            <a:r>
              <a:rPr lang="en-US" sz="3200" dirty="0" smtClean="0">
                <a:solidFill>
                  <a:srgbClr val="4F6228"/>
                </a:solidFill>
              </a:rPr>
              <a:t>Drawing a picture from a vivid passage</a:t>
            </a:r>
          </a:p>
          <a:p>
            <a:pPr marL="742950" lvl="2" indent="-342900"/>
            <a:endParaRPr lang="en-US" dirty="0" smtClean="0">
              <a:solidFill>
                <a:srgbClr val="4F6228"/>
              </a:solidFill>
            </a:endParaRPr>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9569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1"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2"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7"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8"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4"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 calcmode="lin" valueType="num">
                                      <p:cBhvr>
                                        <p:cTn id="38"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9"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40" dur="1000" fill="hold"/>
                                        <p:tgtEl>
                                          <p:spTgt spid="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
                                            <p:txEl>
                                              <p:pRg st="7" end="7"/>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381000"/>
            <a:ext cx="8077200" cy="11430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solidFill>
                  <a:srgbClr val="FFFFFF"/>
                </a:solidFill>
                <a:latin typeface="Chalkduster"/>
                <a:cs typeface="Chalkduster"/>
              </a:rPr>
              <a:t>Determining Importance</a:t>
            </a:r>
            <a:endParaRPr lang="en-US" dirty="0">
              <a:solidFill>
                <a:srgbClr val="FFFFFF"/>
              </a:solidFill>
              <a:latin typeface="Chalkduster"/>
              <a:cs typeface="Chalkduster"/>
            </a:endParaRPr>
          </a:p>
        </p:txBody>
      </p:sp>
      <p:sp>
        <p:nvSpPr>
          <p:cNvPr id="3" name="Content Placeholder 2"/>
          <p:cNvSpPr>
            <a:spLocks noGrp="1"/>
          </p:cNvSpPr>
          <p:nvPr>
            <p:ph idx="1"/>
          </p:nvPr>
        </p:nvSpPr>
        <p:spPr/>
        <p:txBody>
          <a:bodyPr/>
          <a:lstStyle/>
          <a:p>
            <a:r>
              <a:rPr lang="en-US" dirty="0" smtClean="0">
                <a:solidFill>
                  <a:srgbClr val="4F6228"/>
                </a:solidFill>
              </a:rPr>
              <a:t>Finding Important Information vs. One Main Idea</a:t>
            </a:r>
            <a:endParaRPr lang="en-US" dirty="0">
              <a:solidFill>
                <a:srgbClr val="4F6228"/>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37954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4F6228"/>
                </a:solidFill>
              </a:rPr>
              <a:t>Finding Important Information </a:t>
            </a:r>
            <a:r>
              <a:rPr lang="en-US" dirty="0" err="1" smtClean="0">
                <a:solidFill>
                  <a:srgbClr val="4F6228"/>
                </a:solidFill>
              </a:rPr>
              <a:t>vs</a:t>
            </a:r>
            <a:r>
              <a:rPr lang="en-US" dirty="0" smtClean="0">
                <a:solidFill>
                  <a:srgbClr val="4F6228"/>
                </a:solidFill>
              </a:rPr>
              <a:t> One Main Idea</a:t>
            </a:r>
            <a:endParaRPr lang="en-US" dirty="0">
              <a:solidFill>
                <a:srgbClr val="4F6228"/>
              </a:solidFill>
            </a:endParaRPr>
          </a:p>
        </p:txBody>
      </p:sp>
      <p:sp>
        <p:nvSpPr>
          <p:cNvPr id="3" name="Content Placeholder 2"/>
          <p:cNvSpPr>
            <a:spLocks noGrp="1"/>
          </p:cNvSpPr>
          <p:nvPr>
            <p:ph idx="1"/>
          </p:nvPr>
        </p:nvSpPr>
        <p:spPr/>
        <p:txBody>
          <a:bodyPr/>
          <a:lstStyle/>
          <a:p>
            <a:r>
              <a:rPr lang="en-US" dirty="0" smtClean="0">
                <a:solidFill>
                  <a:srgbClr val="4F6228"/>
                </a:solidFill>
              </a:rPr>
              <a:t>Each student has a copy of the same text</a:t>
            </a:r>
          </a:p>
          <a:p>
            <a:r>
              <a:rPr lang="en-US" dirty="0" smtClean="0">
                <a:solidFill>
                  <a:srgbClr val="4F6228"/>
                </a:solidFill>
              </a:rPr>
              <a:t>Three sticky notes each, students mark what they consider to be the three most important ideas in the text with a (*)</a:t>
            </a:r>
          </a:p>
          <a:p>
            <a:r>
              <a:rPr lang="en-US" dirty="0" smtClean="0">
                <a:solidFill>
                  <a:srgbClr val="4F6228"/>
                </a:solidFill>
              </a:rPr>
              <a:t>Students discuss and defend their important information; there isn’t always just ONE main idea</a:t>
            </a:r>
            <a:endParaRPr lang="en-US" dirty="0">
              <a:solidFill>
                <a:srgbClr val="4F6228"/>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457200" y="228600"/>
            <a:ext cx="8382000" cy="15240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solidFill>
                  <a:srgbClr val="FFFFFF"/>
                </a:solidFill>
                <a:latin typeface="Chalkduster"/>
                <a:cs typeface="Chalkduster"/>
              </a:rPr>
              <a:t>Summarizing and Synthesizing Information</a:t>
            </a:r>
            <a:endParaRPr lang="en-US" dirty="0">
              <a:solidFill>
                <a:srgbClr val="FFFFFF"/>
              </a:solidFill>
              <a:latin typeface="Chalkduster"/>
              <a:cs typeface="Chalkduster"/>
            </a:endParaRPr>
          </a:p>
        </p:txBody>
      </p:sp>
      <p:sp>
        <p:nvSpPr>
          <p:cNvPr id="3" name="Content Placeholder 2"/>
          <p:cNvSpPr>
            <a:spLocks noGrp="1"/>
          </p:cNvSpPr>
          <p:nvPr>
            <p:ph idx="1"/>
          </p:nvPr>
        </p:nvSpPr>
        <p:spPr/>
        <p:txBody>
          <a:bodyPr>
            <a:normAutofit lnSpcReduction="10000"/>
          </a:bodyPr>
          <a:lstStyle/>
          <a:p>
            <a:endParaRPr lang="en-US" dirty="0" smtClean="0">
              <a:solidFill>
                <a:srgbClr val="4F6228"/>
              </a:solidFill>
            </a:endParaRPr>
          </a:p>
          <a:p>
            <a:r>
              <a:rPr lang="en-US" dirty="0" smtClean="0">
                <a:solidFill>
                  <a:srgbClr val="4F6228"/>
                </a:solidFill>
              </a:rPr>
              <a:t>Simple book review/critique</a:t>
            </a:r>
          </a:p>
          <a:p>
            <a:pPr>
              <a:buNone/>
            </a:pPr>
            <a:endParaRPr lang="en-US" dirty="0" smtClean="0">
              <a:solidFill>
                <a:srgbClr val="4F6228"/>
              </a:solidFill>
            </a:endParaRPr>
          </a:p>
          <a:p>
            <a:r>
              <a:rPr lang="en-US" dirty="0" smtClean="0">
                <a:solidFill>
                  <a:srgbClr val="4F6228"/>
                </a:solidFill>
              </a:rPr>
              <a:t>Page-by-Page summary during shared reading</a:t>
            </a:r>
          </a:p>
          <a:p>
            <a:endParaRPr lang="en-US" dirty="0" smtClean="0">
              <a:solidFill>
                <a:srgbClr val="4F6228"/>
              </a:solidFill>
            </a:endParaRPr>
          </a:p>
          <a:p>
            <a:r>
              <a:rPr lang="en-US" dirty="0" smtClean="0">
                <a:solidFill>
                  <a:srgbClr val="4F6228"/>
                </a:solidFill>
                <a:hlinkClick r:id="rId3"/>
              </a:rPr>
              <a:t>Post-it Summary</a:t>
            </a:r>
            <a:endParaRPr lang="en-US" dirty="0" smtClean="0">
              <a:solidFill>
                <a:srgbClr val="4F6228"/>
              </a:solidFill>
            </a:endParaRPr>
          </a:p>
          <a:p>
            <a:pPr>
              <a:buNone/>
            </a:pPr>
            <a:endParaRPr lang="en-US" dirty="0" smtClean="0">
              <a:solidFill>
                <a:srgbClr val="4F6228"/>
              </a:solidFill>
            </a:endParaRPr>
          </a:p>
          <a:p>
            <a:r>
              <a:rPr lang="en-US" dirty="0" smtClean="0">
                <a:solidFill>
                  <a:srgbClr val="4F6228"/>
                </a:solidFill>
              </a:rPr>
              <a:t>Story sequencing (B-M-E)</a:t>
            </a:r>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93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p:cTn id="30"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grpId="0"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 calcmode="lin" valueType="num">
                                      <p:cBhvr>
                                        <p:cTn id="38"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9"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40" dur="1000" fill="hold"/>
                                        <p:tgtEl>
                                          <p:spTgt spid="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
                                            <p:txEl>
                                              <p:pRg st="7" end="7"/>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3">
                    <a:lumMod val="50000"/>
                  </a:schemeClr>
                </a:solidFill>
              </a:rPr>
              <a:t>Synthesizing</a:t>
            </a:r>
            <a:endParaRPr lang="en-US" dirty="0">
              <a:solidFill>
                <a:schemeClr val="accent3">
                  <a:lumMod val="50000"/>
                </a:schemeClr>
              </a:solidFill>
            </a:endParaRPr>
          </a:p>
        </p:txBody>
      </p:sp>
      <p:pic>
        <p:nvPicPr>
          <p:cNvPr id="4" name="Content Placeholder 3" descr="synthesis.jpg"/>
          <p:cNvPicPr>
            <a:picLocks noGrp="1" noChangeAspect="1"/>
          </p:cNvPicPr>
          <p:nvPr>
            <p:ph idx="1"/>
          </p:nvPr>
        </p:nvPicPr>
        <p:blipFill>
          <a:blip r:embed="rId2"/>
          <a:srcRect l="-65432" r="-65432"/>
          <a:stretch>
            <a:fillRect/>
          </a:stretch>
        </p:blipFill>
        <p:spPr>
          <a:xfrm>
            <a:off x="-685800" y="1265237"/>
            <a:ext cx="10169372" cy="559276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381000"/>
            <a:ext cx="8077200" cy="11430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solidFill>
                  <a:srgbClr val="FFFFFF"/>
                </a:solidFill>
                <a:latin typeface="Chalkduster"/>
                <a:cs typeface="Chalkduster"/>
              </a:rPr>
              <a:t>Monitoring Comprehension</a:t>
            </a:r>
            <a:endParaRPr lang="en-US" dirty="0">
              <a:solidFill>
                <a:srgbClr val="FFFFFF"/>
              </a:solidFill>
              <a:latin typeface="Chalkduster"/>
              <a:cs typeface="Chalkduster"/>
            </a:endParaRPr>
          </a:p>
        </p:txBody>
      </p:sp>
      <p:sp>
        <p:nvSpPr>
          <p:cNvPr id="3" name="Content Placeholder 2"/>
          <p:cNvSpPr>
            <a:spLocks noGrp="1"/>
          </p:cNvSpPr>
          <p:nvPr>
            <p:ph idx="1"/>
          </p:nvPr>
        </p:nvSpPr>
        <p:spPr/>
        <p:txBody>
          <a:bodyPr>
            <a:normAutofit/>
          </a:bodyPr>
          <a:lstStyle/>
          <a:p>
            <a:r>
              <a:rPr lang="en-US" dirty="0" smtClean="0">
                <a:solidFill>
                  <a:srgbClr val="4F6228"/>
                </a:solidFill>
              </a:rPr>
              <a:t>Inner Conversation</a:t>
            </a:r>
          </a:p>
          <a:p>
            <a:pPr>
              <a:buNone/>
            </a:pPr>
            <a:endParaRPr lang="en-US" dirty="0" smtClean="0">
              <a:solidFill>
                <a:srgbClr val="4F6228"/>
              </a:solidFill>
            </a:endParaRPr>
          </a:p>
          <a:p>
            <a:r>
              <a:rPr lang="en-US" dirty="0" smtClean="0">
                <a:solidFill>
                  <a:srgbClr val="4F6228"/>
                </a:solidFill>
              </a:rPr>
              <a:t>“Huh” strategy </a:t>
            </a:r>
            <a:r>
              <a:rPr lang="en-US" sz="1600" dirty="0" smtClean="0">
                <a:solidFill>
                  <a:srgbClr val="4F6228"/>
                </a:solidFill>
              </a:rPr>
              <a:t>(knowing when you don’t know)</a:t>
            </a:r>
          </a:p>
          <a:p>
            <a:endParaRPr lang="en-US" sz="1600" dirty="0" smtClean="0">
              <a:solidFill>
                <a:srgbClr val="4F6228"/>
              </a:solidFill>
            </a:endParaRPr>
          </a:p>
          <a:p>
            <a:endParaRPr lang="en-US" sz="1600" dirty="0" smtClean="0">
              <a:solidFill>
                <a:srgbClr val="4F6228"/>
              </a:solidFill>
            </a:endParaRPr>
          </a:p>
          <a:p>
            <a:r>
              <a:rPr lang="en-US" dirty="0" smtClean="0">
                <a:solidFill>
                  <a:srgbClr val="4F6228"/>
                </a:solidFill>
              </a:rPr>
              <a:t>Noticing and Exploring Thinking</a:t>
            </a:r>
          </a:p>
          <a:p>
            <a:pPr>
              <a:buNone/>
            </a:pPr>
            <a:endParaRPr lang="en-US" dirty="0" smtClean="0">
              <a:solidFill>
                <a:srgbClr val="4F6228"/>
              </a:solidFill>
            </a:endParaRPr>
          </a:p>
          <a:p>
            <a:r>
              <a:rPr lang="en-US" dirty="0" smtClean="0">
                <a:solidFill>
                  <a:srgbClr val="4F6228"/>
                </a:solidFill>
              </a:rPr>
              <a:t>Read, Cover, Remember</a:t>
            </a:r>
            <a:endParaRPr lang="en-US" dirty="0">
              <a:solidFill>
                <a:srgbClr val="4F6228"/>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70722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p:cTn id="28" dur="1000" fill="hold"/>
                                        <p:tgtEl>
                                          <p:spTgt spid="3">
                                            <p:txEl>
                                              <p:pRg st="5" end="5"/>
                                            </p:txEl>
                                          </p:spTgt>
                                        </p:tgtEl>
                                        <p:attrNameLst>
                                          <p:attrName>ppt_w</p:attrName>
                                        </p:attrNameLst>
                                      </p:cBhvr>
                                      <p:tavLst>
                                        <p:tav tm="0">
                                          <p:val>
                                            <p:strVal val="#ppt_w+.3"/>
                                          </p:val>
                                        </p:tav>
                                        <p:tav tm="100000">
                                          <p:val>
                                            <p:strVal val="#ppt_w"/>
                                          </p:val>
                                        </p:tav>
                                      </p:tavLst>
                                    </p:anim>
                                    <p:anim calcmode="lin" valueType="num">
                                      <p:cBhvr>
                                        <p:cTn id="29"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p:cTn id="35" dur="1000" fill="hold"/>
                                        <p:tgtEl>
                                          <p:spTgt spid="3">
                                            <p:txEl>
                                              <p:pRg st="7" end="7"/>
                                            </p:txEl>
                                          </p:spTgt>
                                        </p:tgtEl>
                                        <p:attrNameLst>
                                          <p:attrName>ppt_w</p:attrName>
                                        </p:attrNameLst>
                                      </p:cBhvr>
                                      <p:tavLst>
                                        <p:tav tm="0">
                                          <p:val>
                                            <p:strVal val="#ppt_w+.3"/>
                                          </p:val>
                                        </p:tav>
                                        <p:tav tm="100000">
                                          <p:val>
                                            <p:strVal val="#ppt_w"/>
                                          </p:val>
                                        </p:tav>
                                      </p:tavLst>
                                    </p:anim>
                                    <p:anim calcmode="lin" valueType="num">
                                      <p:cBhvr>
                                        <p:cTn id="36"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37"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4F6228"/>
                </a:solidFill>
              </a:rPr>
              <a:t>Read, Cover, Remember</a:t>
            </a:r>
            <a:endParaRPr lang="en-US" dirty="0">
              <a:solidFill>
                <a:srgbClr val="4F6228"/>
              </a:solidFill>
            </a:endParaRPr>
          </a:p>
        </p:txBody>
      </p:sp>
      <p:sp>
        <p:nvSpPr>
          <p:cNvPr id="3" name="Content Placeholder 2"/>
          <p:cNvSpPr>
            <a:spLocks noGrp="1"/>
          </p:cNvSpPr>
          <p:nvPr>
            <p:ph idx="1"/>
          </p:nvPr>
        </p:nvSpPr>
        <p:spPr/>
        <p:txBody>
          <a:bodyPr/>
          <a:lstStyle/>
          <a:p>
            <a:r>
              <a:rPr lang="en-US" dirty="0" smtClean="0">
                <a:solidFill>
                  <a:srgbClr val="4F6228"/>
                </a:solidFill>
              </a:rPr>
              <a:t>Have students monitor their comprehension while reading by covering the page, writing the gist of what they read, then checking their understanding.</a:t>
            </a:r>
          </a:p>
          <a:p>
            <a:pPr>
              <a:buNone/>
            </a:pP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Rectangle 4"/>
          <p:cNvSpPr/>
          <p:nvPr/>
        </p:nvSpPr>
        <p:spPr>
          <a:xfrm>
            <a:off x="533400" y="381000"/>
            <a:ext cx="8077200" cy="11430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solidFill>
                  <a:srgbClr val="FFFFFF"/>
                </a:solidFill>
                <a:latin typeface="Chalkduster"/>
                <a:cs typeface="Chalkduster"/>
              </a:rPr>
              <a:t>Story Elements</a:t>
            </a:r>
            <a:endParaRPr lang="en-US" dirty="0">
              <a:solidFill>
                <a:srgbClr val="FFFFFF"/>
              </a:solidFill>
              <a:latin typeface="Chalkduster"/>
              <a:cs typeface="Chalkduster"/>
            </a:endParaRPr>
          </a:p>
        </p:txBody>
      </p:sp>
      <p:pic>
        <p:nvPicPr>
          <p:cNvPr id="4" name="Content Placeholder 3" descr="Story_Map_Chart_mid.jpg"/>
          <p:cNvPicPr>
            <a:picLocks noGrp="1" noChangeAspect="1"/>
          </p:cNvPicPr>
          <p:nvPr>
            <p:ph idx="1"/>
          </p:nvPr>
        </p:nvPicPr>
        <p:blipFill>
          <a:blip r:embed="rId2"/>
          <a:srcRect l="-63387" r="-63387"/>
          <a:stretch>
            <a:fillRect/>
          </a:stretch>
        </p:blipFill>
        <p:spPr>
          <a:xfrm>
            <a:off x="-381000" y="1368175"/>
            <a:ext cx="9982200" cy="5489825"/>
          </a:xfrm>
        </p:spPr>
      </p:pic>
      <p:sp>
        <p:nvSpPr>
          <p:cNvPr id="6" name="TextBox 5"/>
          <p:cNvSpPr txBox="1"/>
          <p:nvPr/>
        </p:nvSpPr>
        <p:spPr>
          <a:xfrm>
            <a:off x="7086600" y="6477000"/>
            <a:ext cx="1547456" cy="369332"/>
          </a:xfrm>
          <a:prstGeom prst="rect">
            <a:avLst/>
          </a:prstGeom>
          <a:noFill/>
        </p:spPr>
        <p:txBody>
          <a:bodyPr wrap="none" rtlCol="0">
            <a:spAutoFit/>
          </a:bodyPr>
          <a:lstStyle/>
          <a:p>
            <a:r>
              <a:rPr lang="en-US" dirty="0" smtClean="0">
                <a:hlinkClick r:id="rId3"/>
              </a:rPr>
              <a:t>The Picnic Pals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381000"/>
            <a:ext cx="8153400" cy="58674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9600" y="2590800"/>
            <a:ext cx="8229600" cy="1143000"/>
          </a:xfrm>
        </p:spPr>
        <p:txBody>
          <a:bodyPr>
            <a:noAutofit/>
          </a:bodyPr>
          <a:lstStyle/>
          <a:p>
            <a:r>
              <a:rPr lang="en-US" sz="7200" dirty="0" smtClean="0">
                <a:solidFill>
                  <a:schemeClr val="bg1"/>
                </a:solidFill>
                <a:latin typeface="Chalkduster"/>
                <a:cs typeface="Chalkduster"/>
              </a:rPr>
              <a:t>What do good readers do?</a:t>
            </a:r>
            <a:endParaRPr lang="en-US" sz="7200" dirty="0">
              <a:solidFill>
                <a:schemeClr val="bg1"/>
              </a:solidFill>
              <a:latin typeface="Chalkduster"/>
              <a:cs typeface="Chalkduster"/>
            </a:endParaRPr>
          </a:p>
        </p:txBody>
      </p:sp>
      <p:pic>
        <p:nvPicPr>
          <p:cNvPr id="6" name="Picture 5">
            <a:hlinkClick r:id="rId2" action="ppaction://hlinksldjump"/>
          </p:cNvPr>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3505200" y="4419600"/>
            <a:ext cx="1879600" cy="172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228600"/>
            <a:ext cx="8077200" cy="12954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solidFill>
                  <a:schemeClr val="bg1"/>
                </a:solidFill>
                <a:latin typeface="Chalkduster"/>
                <a:cs typeface="Chalkduster"/>
              </a:rPr>
              <a:t>Responding to Literature and Extending Learning</a:t>
            </a:r>
            <a:endParaRPr lang="en-US" dirty="0">
              <a:solidFill>
                <a:schemeClr val="bg1"/>
              </a:solidFill>
              <a:latin typeface="Chalkduster"/>
              <a:cs typeface="Chalkduster"/>
            </a:endParaRPr>
          </a:p>
        </p:txBody>
      </p:sp>
      <p:sp>
        <p:nvSpPr>
          <p:cNvPr id="3" name="Content Placeholder 2"/>
          <p:cNvSpPr>
            <a:spLocks noGrp="1"/>
          </p:cNvSpPr>
          <p:nvPr>
            <p:ph idx="1"/>
          </p:nvPr>
        </p:nvSpPr>
        <p:spPr/>
        <p:txBody>
          <a:bodyPr>
            <a:normAutofit fontScale="92500" lnSpcReduction="20000"/>
          </a:bodyPr>
          <a:lstStyle/>
          <a:p>
            <a:pPr>
              <a:buNone/>
            </a:pPr>
            <a:r>
              <a:rPr lang="en-US" b="1" dirty="0" smtClean="0">
                <a:solidFill>
                  <a:srgbClr val="4F6228"/>
                </a:solidFill>
              </a:rPr>
              <a:t>Reaction Wall</a:t>
            </a:r>
          </a:p>
          <a:p>
            <a:pPr>
              <a:buNone/>
            </a:pPr>
            <a:r>
              <a:rPr lang="en-US" dirty="0" smtClean="0">
                <a:solidFill>
                  <a:srgbClr val="4F6228"/>
                </a:solidFill>
              </a:rPr>
              <a:t>    Following the reading of a text, students will write their reaction to a text and post it on the wall. After each student has reacted to the text, they will share their reaction with other students and discuss them. </a:t>
            </a:r>
          </a:p>
          <a:p>
            <a:pPr>
              <a:buNone/>
            </a:pPr>
            <a:r>
              <a:rPr lang="en-US" b="1" dirty="0" smtClean="0">
                <a:solidFill>
                  <a:srgbClr val="4F6228"/>
                </a:solidFill>
              </a:rPr>
              <a:t>Wondering Wall</a:t>
            </a:r>
          </a:p>
          <a:p>
            <a:pPr>
              <a:buNone/>
            </a:pPr>
            <a:r>
              <a:rPr lang="en-US" dirty="0" smtClean="0">
                <a:solidFill>
                  <a:srgbClr val="4F6228"/>
                </a:solidFill>
              </a:rPr>
              <a:t>	Have students write questions they have about various subjects on a sticky note. Visit the wall throughout the year and research the answers. This is a great way to extend learning.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slide(fromBottom)">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slide(fromBottom)">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slide(fromBottom)">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slide(fromBottom)">
                                      <p:cBhvr>
                                        <p:cTn id="2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Rectangle 4"/>
          <p:cNvSpPr/>
          <p:nvPr/>
        </p:nvSpPr>
        <p:spPr>
          <a:xfrm>
            <a:off x="533400" y="381000"/>
            <a:ext cx="8077200" cy="11430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solidFill>
                  <a:schemeClr val="bg1"/>
                </a:solidFill>
                <a:latin typeface="Chalkduster"/>
                <a:cs typeface="Chalkduster"/>
              </a:rPr>
              <a:t>Food For Thought</a:t>
            </a:r>
            <a:endParaRPr lang="en-US" dirty="0">
              <a:solidFill>
                <a:schemeClr val="bg1"/>
              </a:solidFill>
              <a:latin typeface="Chalkduster"/>
              <a:cs typeface="Chalkduster"/>
            </a:endParaRPr>
          </a:p>
        </p:txBody>
      </p:sp>
      <p:sp>
        <p:nvSpPr>
          <p:cNvPr id="3" name="Content Placeholder 2"/>
          <p:cNvSpPr>
            <a:spLocks noGrp="1"/>
          </p:cNvSpPr>
          <p:nvPr>
            <p:ph idx="1"/>
          </p:nvPr>
        </p:nvSpPr>
        <p:spPr/>
        <p:txBody>
          <a:bodyPr/>
          <a:lstStyle/>
          <a:p>
            <a:pPr algn="ctr">
              <a:buNone/>
            </a:pPr>
            <a:endParaRPr lang="en-US" dirty="0" smtClean="0">
              <a:solidFill>
                <a:schemeClr val="accent3">
                  <a:lumMod val="50000"/>
                </a:schemeClr>
              </a:solidFill>
            </a:endParaRPr>
          </a:p>
          <a:p>
            <a:pPr algn="ctr">
              <a:buNone/>
            </a:pPr>
            <a:r>
              <a:rPr lang="en-US" sz="4800" dirty="0" smtClean="0">
                <a:solidFill>
                  <a:schemeClr val="accent3">
                    <a:lumMod val="50000"/>
                  </a:schemeClr>
                </a:solidFill>
              </a:rPr>
              <a:t>“When readers </a:t>
            </a:r>
            <a:r>
              <a:rPr lang="en-US" sz="4800" b="1" dirty="0" smtClean="0">
                <a:solidFill>
                  <a:schemeClr val="accent2">
                    <a:lumMod val="75000"/>
                  </a:schemeClr>
                </a:solidFill>
              </a:rPr>
              <a:t>interact</a:t>
            </a:r>
            <a:r>
              <a:rPr lang="en-US" sz="4800" dirty="0" smtClean="0">
                <a:solidFill>
                  <a:schemeClr val="accent3">
                    <a:lumMod val="50000"/>
                  </a:schemeClr>
                </a:solidFill>
              </a:rPr>
              <a:t> with the text, they are more apt to </a:t>
            </a:r>
            <a:r>
              <a:rPr lang="en-US" sz="4800" b="1" dirty="0" smtClean="0">
                <a:solidFill>
                  <a:srgbClr val="953735"/>
                </a:solidFill>
              </a:rPr>
              <a:t>stay on top </a:t>
            </a:r>
            <a:r>
              <a:rPr lang="en-US" sz="4800" dirty="0" smtClean="0">
                <a:solidFill>
                  <a:schemeClr val="accent3">
                    <a:lumMod val="50000"/>
                  </a:schemeClr>
                </a:solidFill>
              </a:rPr>
              <a:t>of the </a:t>
            </a:r>
            <a:r>
              <a:rPr lang="en-US" sz="4800" b="1" dirty="0" smtClean="0">
                <a:solidFill>
                  <a:srgbClr val="953735"/>
                </a:solidFill>
              </a:rPr>
              <a:t>meaning</a:t>
            </a:r>
            <a:r>
              <a:rPr lang="en-US" sz="4800" dirty="0" smtClean="0">
                <a:solidFill>
                  <a:schemeClr val="accent3">
                    <a:lumMod val="50000"/>
                  </a:schemeClr>
                </a:solidFill>
              </a:rPr>
              <a:t> as they read.” </a:t>
            </a:r>
          </a:p>
        </p:txBody>
      </p:sp>
      <p:sp>
        <p:nvSpPr>
          <p:cNvPr id="4" name="Content Placeholder 3"/>
          <p:cNvSpPr>
            <a:spLocks noGrp="1"/>
          </p:cNvSpPr>
          <p:nvPr>
            <p:ph sz="half" idx="4294967295"/>
          </p:nvPr>
        </p:nvSpPr>
        <p:spPr>
          <a:xfrm>
            <a:off x="5105400" y="1600200"/>
            <a:ext cx="4038600" cy="4525963"/>
          </a:xfrm>
        </p:spPr>
        <p:txBody>
          <a:bodyPr/>
          <a:lstStyle/>
          <a:p>
            <a:pPr algn="ctr">
              <a:buNone/>
            </a:pPr>
            <a:endParaRPr lang="en-US" dirty="0" smtClean="0">
              <a:solidFill>
                <a:schemeClr val="accent3">
                  <a:lumMod val="50000"/>
                </a:schemeClr>
              </a:solidFill>
            </a:endParaRPr>
          </a:p>
          <a:p>
            <a:endParaRPr lang="en-US" dirty="0"/>
          </a:p>
        </p:txBody>
      </p:sp>
      <p:sp>
        <p:nvSpPr>
          <p:cNvPr id="6" name="TextBox 5"/>
          <p:cNvSpPr txBox="1"/>
          <p:nvPr/>
        </p:nvSpPr>
        <p:spPr>
          <a:xfrm>
            <a:off x="2438400" y="5638800"/>
            <a:ext cx="4275529" cy="646331"/>
          </a:xfrm>
          <a:prstGeom prst="rect">
            <a:avLst/>
          </a:prstGeom>
          <a:noFill/>
        </p:spPr>
        <p:txBody>
          <a:bodyPr wrap="none" rtlCol="0">
            <a:spAutoFit/>
          </a:bodyPr>
          <a:lstStyle/>
          <a:p>
            <a:r>
              <a:rPr lang="en-US" dirty="0" smtClean="0">
                <a:solidFill>
                  <a:schemeClr val="accent3">
                    <a:lumMod val="50000"/>
                  </a:schemeClr>
                </a:solidFill>
              </a:rPr>
              <a:t>–Harvey and </a:t>
            </a:r>
            <a:r>
              <a:rPr lang="en-US" dirty="0" err="1" smtClean="0">
                <a:solidFill>
                  <a:schemeClr val="accent3">
                    <a:lumMod val="50000"/>
                  </a:schemeClr>
                </a:solidFill>
              </a:rPr>
              <a:t>Goudvis</a:t>
            </a:r>
            <a:r>
              <a:rPr lang="en-US" dirty="0" smtClean="0">
                <a:solidFill>
                  <a:schemeClr val="accent3">
                    <a:lumMod val="50000"/>
                  </a:schemeClr>
                </a:solidFill>
              </a:rPr>
              <a:t>, </a:t>
            </a:r>
            <a:r>
              <a:rPr lang="en-US" i="1" dirty="0" smtClean="0">
                <a:solidFill>
                  <a:schemeClr val="accent3">
                    <a:lumMod val="50000"/>
                  </a:schemeClr>
                </a:solidFill>
              </a:rPr>
              <a:t>Strategies that Work</a:t>
            </a:r>
            <a:endParaRPr lang="en-US" dirty="0" smtClean="0">
              <a:solidFill>
                <a:schemeClr val="accent3">
                  <a:lumMod val="50000"/>
                </a:schemeClr>
              </a:solidFill>
            </a:endParaRP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609600" y="609600"/>
            <a:ext cx="2895600" cy="707886"/>
          </a:xfrm>
          <a:prstGeom prst="rect">
            <a:avLst/>
          </a:prstGeom>
          <a:noFill/>
        </p:spPr>
        <p:txBody>
          <a:bodyPr wrap="square" rtlCol="0">
            <a:spAutoFit/>
          </a:bodyPr>
          <a:lstStyle/>
          <a:p>
            <a:r>
              <a:rPr lang="en-US" sz="4000" dirty="0" smtClean="0">
                <a:solidFill>
                  <a:schemeClr val="accent3">
                    <a:lumMod val="50000"/>
                  </a:schemeClr>
                </a:solidFill>
              </a:rPr>
              <a:t>References</a:t>
            </a:r>
            <a:endParaRPr lang="en-US" sz="4000" dirty="0">
              <a:solidFill>
                <a:schemeClr val="accent3">
                  <a:lumMod val="50000"/>
                </a:schemeClr>
              </a:solidFill>
            </a:endParaRPr>
          </a:p>
        </p:txBody>
      </p:sp>
      <p:sp>
        <p:nvSpPr>
          <p:cNvPr id="4" name="TextBox 3"/>
          <p:cNvSpPr txBox="1"/>
          <p:nvPr/>
        </p:nvSpPr>
        <p:spPr>
          <a:xfrm>
            <a:off x="457200" y="1524000"/>
            <a:ext cx="8534400" cy="1323439"/>
          </a:xfrm>
          <a:prstGeom prst="rect">
            <a:avLst/>
          </a:prstGeom>
          <a:noFill/>
        </p:spPr>
        <p:txBody>
          <a:bodyPr wrap="square" rtlCol="0">
            <a:spAutoFit/>
          </a:bodyPr>
          <a:lstStyle/>
          <a:p>
            <a:pPr>
              <a:buFont typeface="Arial"/>
              <a:buChar char="•"/>
            </a:pPr>
            <a:r>
              <a:rPr lang="en-US" sz="2000" dirty="0" smtClean="0">
                <a:solidFill>
                  <a:srgbClr val="4F6228"/>
                </a:solidFill>
                <a:hlinkClick r:id="rId2"/>
              </a:rPr>
              <a:t>http</a:t>
            </a:r>
            <a:r>
              <a:rPr lang="en-US" sz="2000" dirty="0" smtClean="0">
                <a:solidFill>
                  <a:srgbClr val="4F6228"/>
                </a:solidFill>
                <a:hlinkClick r:id="rId2"/>
              </a:rPr>
              <a:t>://www.busyteacherscafe.com/literacy/comprehension_strategies.html</a:t>
            </a:r>
            <a:endParaRPr lang="en-US" sz="2000" dirty="0" smtClean="0">
              <a:solidFill>
                <a:srgbClr val="4F6228"/>
              </a:solidFill>
            </a:endParaRPr>
          </a:p>
          <a:p>
            <a:pPr>
              <a:buFont typeface="Arial"/>
              <a:buChar char="•"/>
            </a:pPr>
            <a:r>
              <a:rPr lang="en-US" sz="2000" dirty="0" smtClean="0">
                <a:solidFill>
                  <a:srgbClr val="4F6228"/>
                </a:solidFill>
                <a:hlinkClick r:id="rId3"/>
              </a:rPr>
              <a:t>Http</a:t>
            </a:r>
            <a:r>
              <a:rPr lang="en-US" sz="2000" dirty="0" smtClean="0">
                <a:solidFill>
                  <a:srgbClr val="4F6228"/>
                </a:solidFill>
                <a:hlinkClick r:id="rId3"/>
              </a:rPr>
              <a:t>://www.readinglady.com</a:t>
            </a:r>
            <a:endParaRPr lang="en-US" sz="2000" dirty="0" smtClean="0">
              <a:solidFill>
                <a:srgbClr val="4F6228"/>
              </a:solidFill>
            </a:endParaRPr>
          </a:p>
          <a:p>
            <a:pPr>
              <a:buFont typeface="Arial"/>
              <a:buChar char="•"/>
            </a:pPr>
            <a:r>
              <a:rPr lang="en-US" sz="2000" dirty="0" smtClean="0">
                <a:solidFill>
                  <a:srgbClr val="4F6228"/>
                </a:solidFill>
                <a:hlinkClick r:id="rId4"/>
              </a:rPr>
              <a:t>http://teachers.post-it.com/wps/portal/3M/en_US/Post-it-Teachers/Home</a:t>
            </a:r>
            <a:r>
              <a:rPr lang="en-US" sz="2000" dirty="0" smtClean="0">
                <a:solidFill>
                  <a:srgbClr val="4F6228"/>
                </a:solidFill>
                <a:hlinkClick r:id="rId4"/>
              </a:rPr>
              <a:t>/</a:t>
            </a:r>
            <a:endParaRPr lang="en-US" sz="2000" dirty="0" smtClean="0">
              <a:solidFill>
                <a:srgbClr val="4F6228"/>
              </a:solidFill>
            </a:endParaRPr>
          </a:p>
          <a:p>
            <a:pPr>
              <a:buFont typeface="Arial"/>
              <a:buChar char="•"/>
            </a:pPr>
            <a:r>
              <a:rPr lang="en-US" sz="2000" i="1" dirty="0" smtClean="0">
                <a:solidFill>
                  <a:srgbClr val="4F6228"/>
                </a:solidFill>
              </a:rPr>
              <a:t>Strategies </a:t>
            </a:r>
            <a:r>
              <a:rPr lang="en-US" sz="2000" i="1" dirty="0" smtClean="0">
                <a:solidFill>
                  <a:srgbClr val="4F6228"/>
                </a:solidFill>
              </a:rPr>
              <a:t>That Work</a:t>
            </a:r>
            <a:r>
              <a:rPr lang="en-US" sz="2000" dirty="0" smtClean="0">
                <a:solidFill>
                  <a:srgbClr val="4F6228"/>
                </a:solidFill>
              </a:rPr>
              <a:t>,</a:t>
            </a:r>
            <a:r>
              <a:rPr lang="en-US" sz="2000" i="1" dirty="0" smtClean="0">
                <a:solidFill>
                  <a:srgbClr val="4F6228"/>
                </a:solidFill>
              </a:rPr>
              <a:t> </a:t>
            </a:r>
            <a:r>
              <a:rPr lang="en-US" sz="2000" dirty="0" smtClean="0">
                <a:solidFill>
                  <a:srgbClr val="4F6228"/>
                </a:solidFill>
              </a:rPr>
              <a:t>Harvey &amp; </a:t>
            </a:r>
            <a:r>
              <a:rPr lang="en-US" sz="2000" dirty="0" err="1" smtClean="0">
                <a:solidFill>
                  <a:srgbClr val="4F6228"/>
                </a:solidFill>
              </a:rPr>
              <a:t>Goudvis</a:t>
            </a:r>
            <a:r>
              <a:rPr lang="en-US" sz="2000" dirty="0" smtClean="0">
                <a:solidFill>
                  <a:srgbClr val="4F6228"/>
                </a:solidFill>
              </a:rPr>
              <a:t>, </a:t>
            </a:r>
            <a:r>
              <a:rPr lang="en-US" sz="2000" dirty="0" err="1" smtClean="0">
                <a:solidFill>
                  <a:srgbClr val="4F6228"/>
                </a:solidFill>
              </a:rPr>
              <a:t>Stenhouse</a:t>
            </a:r>
            <a:endParaRPr lang="en-US" sz="2000" i="1" dirty="0">
              <a:solidFill>
                <a:srgbClr val="4F6228"/>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572655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an_Doc0003.pdf">
            <a:hlinkClick r:id="" action="ppaction://hlinkshowjump?jump=previousslide"/>
          </p:cNvPr>
          <p:cNvPicPr>
            <a:picLocks noGrp="1" noChangeAspect="1"/>
          </p:cNvPicPr>
          <p:nvPr>
            <p:ph idx="1"/>
          </p:nvPr>
        </p:nvPicPr>
        <mc:AlternateContent>
          <mc:Choice xmlns:ma="http://schemas.microsoft.com/office/mac/drawingml/2008/main" Requires="ma">
            <p:blipFill>
              <a:blip r:embed="rId2"/>
              <a:srcRect l="-46555" r="-46555"/>
              <a:stretch>
                <a:fillRect/>
              </a:stretch>
            </p:blipFill>
          </mc:Choice>
          <mc:Fallback>
            <p:blipFill>
              <a:blip r:embed="rId3"/>
              <a:srcRect l="-46555" r="-46555"/>
              <a:stretch>
                <a:fillRect/>
              </a:stretch>
            </p:blipFill>
          </mc:Fallback>
        </mc:AlternateContent>
        <p:spPr>
          <a:xfrm rot="16200000">
            <a:off x="-1538272" y="166674"/>
            <a:ext cx="11915746" cy="6553201"/>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381000"/>
            <a:ext cx="8077200" cy="11430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solidFill>
                  <a:schemeClr val="bg1"/>
                </a:solidFill>
                <a:latin typeface="Chalkduster"/>
                <a:cs typeface="Chalkduster"/>
              </a:rPr>
              <a:t>Reading Comprehension</a:t>
            </a:r>
            <a:endParaRPr lang="en-US" dirty="0">
              <a:solidFill>
                <a:schemeClr val="bg1"/>
              </a:solidFill>
              <a:latin typeface="Chalkduster"/>
              <a:cs typeface="Chalkduster"/>
            </a:endParaRPr>
          </a:p>
        </p:txBody>
      </p:sp>
      <p:sp>
        <p:nvSpPr>
          <p:cNvPr id="3" name="Content Placeholder 2"/>
          <p:cNvSpPr>
            <a:spLocks noGrp="1"/>
          </p:cNvSpPr>
          <p:nvPr>
            <p:ph idx="1"/>
          </p:nvPr>
        </p:nvSpPr>
        <p:spPr/>
        <p:txBody>
          <a:bodyPr/>
          <a:lstStyle/>
          <a:p>
            <a:r>
              <a:rPr lang="en-US" dirty="0" smtClean="0">
                <a:solidFill>
                  <a:schemeClr val="accent3">
                    <a:lumMod val="50000"/>
                  </a:schemeClr>
                </a:solidFill>
              </a:rPr>
              <a:t>Activating and Connecting Prior Knowledge</a:t>
            </a:r>
          </a:p>
          <a:p>
            <a:r>
              <a:rPr lang="en-US" dirty="0" smtClean="0">
                <a:solidFill>
                  <a:schemeClr val="accent3">
                    <a:lumMod val="50000"/>
                  </a:schemeClr>
                </a:solidFill>
              </a:rPr>
              <a:t>Vocabulary</a:t>
            </a:r>
          </a:p>
          <a:p>
            <a:r>
              <a:rPr lang="en-US" dirty="0" smtClean="0">
                <a:solidFill>
                  <a:schemeClr val="accent3">
                    <a:lumMod val="50000"/>
                  </a:schemeClr>
                </a:solidFill>
              </a:rPr>
              <a:t>Questioning</a:t>
            </a:r>
          </a:p>
          <a:p>
            <a:r>
              <a:rPr lang="en-US" dirty="0" smtClean="0">
                <a:solidFill>
                  <a:schemeClr val="accent3">
                    <a:lumMod val="50000"/>
                  </a:schemeClr>
                </a:solidFill>
              </a:rPr>
              <a:t>Visualizing and Inferring</a:t>
            </a:r>
          </a:p>
          <a:p>
            <a:r>
              <a:rPr lang="en-US" dirty="0" smtClean="0">
                <a:solidFill>
                  <a:schemeClr val="accent3">
                    <a:lumMod val="50000"/>
                  </a:schemeClr>
                </a:solidFill>
              </a:rPr>
              <a:t>Determining Importance</a:t>
            </a:r>
          </a:p>
          <a:p>
            <a:r>
              <a:rPr lang="en-US" dirty="0" smtClean="0">
                <a:solidFill>
                  <a:schemeClr val="accent3">
                    <a:lumMod val="50000"/>
                  </a:schemeClr>
                </a:solidFill>
              </a:rPr>
              <a:t>Summarizing and Synthesizing Information</a:t>
            </a:r>
          </a:p>
          <a:p>
            <a:r>
              <a:rPr lang="en-US" dirty="0" smtClean="0">
                <a:solidFill>
                  <a:schemeClr val="accent3">
                    <a:lumMod val="50000"/>
                  </a:schemeClr>
                </a:solidFill>
              </a:rPr>
              <a:t>Monitoring Comprehension</a:t>
            </a:r>
          </a:p>
          <a:p>
            <a:endParaRPr lang="en-US" dirty="0" smtClean="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55749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15"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6"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7"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24"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5"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6"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4" presetClass="entr" presetSubtype="0" accel="100000" fill="hold" grpId="0"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33"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4"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5"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36" dur="500"/>
                                        <p:tgtEl>
                                          <p:spTgt spid="3">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4" presetClass="entr" presetSubtype="0" accel="100000" fill="hold" grpId="0"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p:cTn id="41"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42"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3"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44"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45" dur="500"/>
                                        <p:tgtEl>
                                          <p:spTgt spid="3">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4" presetClass="entr" presetSubtype="0" accel="100000" fill="hold" grpId="0" nodeType="click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 calcmode="lin" valueType="num">
                                      <p:cBhvr>
                                        <p:cTn id="50" dur="500" fill="hold"/>
                                        <p:tgtEl>
                                          <p:spTgt spid="3">
                                            <p:txEl>
                                              <p:pRg st="4" end="4"/>
                                            </p:txEl>
                                          </p:spTgt>
                                        </p:tgtEl>
                                        <p:attrNameLst>
                                          <p:attrName>ppt_w</p:attrName>
                                        </p:attrNameLst>
                                      </p:cBhvr>
                                      <p:tavLst>
                                        <p:tav tm="0">
                                          <p:val>
                                            <p:strVal val="#ppt_w*0.05"/>
                                          </p:val>
                                        </p:tav>
                                        <p:tav tm="100000">
                                          <p:val>
                                            <p:strVal val="#ppt_w"/>
                                          </p:val>
                                        </p:tav>
                                      </p:tavLst>
                                    </p:anim>
                                    <p:anim calcmode="lin" valueType="num">
                                      <p:cBhvr>
                                        <p:cTn id="51" dur="5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2"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53" dur="5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54" dur="500"/>
                                        <p:tgtEl>
                                          <p:spTgt spid="3">
                                            <p:txEl>
                                              <p:pRg st="4" end="4"/>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4" presetClass="entr" presetSubtype="0" accel="100000" fill="hold" grpId="0" nodeType="clickEffect">
                                  <p:stCondLst>
                                    <p:cond delay="0"/>
                                  </p:stCondLst>
                                  <p:childTnLst>
                                    <p:set>
                                      <p:cBhvr>
                                        <p:cTn id="58" dur="1" fill="hold">
                                          <p:stCondLst>
                                            <p:cond delay="0"/>
                                          </p:stCondLst>
                                        </p:cTn>
                                        <p:tgtEl>
                                          <p:spTgt spid="3">
                                            <p:txEl>
                                              <p:pRg st="5" end="5"/>
                                            </p:txEl>
                                          </p:spTgt>
                                        </p:tgtEl>
                                        <p:attrNameLst>
                                          <p:attrName>style.visibility</p:attrName>
                                        </p:attrNameLst>
                                      </p:cBhvr>
                                      <p:to>
                                        <p:strVal val="visible"/>
                                      </p:to>
                                    </p:set>
                                    <p:anim calcmode="lin" valueType="num">
                                      <p:cBhvr>
                                        <p:cTn id="59" dur="500" fill="hold"/>
                                        <p:tgtEl>
                                          <p:spTgt spid="3">
                                            <p:txEl>
                                              <p:pRg st="5" end="5"/>
                                            </p:txEl>
                                          </p:spTgt>
                                        </p:tgtEl>
                                        <p:attrNameLst>
                                          <p:attrName>ppt_w</p:attrName>
                                        </p:attrNameLst>
                                      </p:cBhvr>
                                      <p:tavLst>
                                        <p:tav tm="0">
                                          <p:val>
                                            <p:strVal val="#ppt_w*0.05"/>
                                          </p:val>
                                        </p:tav>
                                        <p:tav tm="100000">
                                          <p:val>
                                            <p:strVal val="#ppt_w"/>
                                          </p:val>
                                        </p:tav>
                                      </p:tavLst>
                                    </p:anim>
                                    <p:anim calcmode="lin" valueType="num">
                                      <p:cBhvr>
                                        <p:cTn id="60" dur="5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61" dur="5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62" dur="500" fill="hold"/>
                                        <p:tgtEl>
                                          <p:spTgt spid="3">
                                            <p:txEl>
                                              <p:pRg st="5" end="5"/>
                                            </p:txEl>
                                          </p:spTgt>
                                        </p:tgtEl>
                                        <p:attrNameLst>
                                          <p:attrName>ppt_y</p:attrName>
                                        </p:attrNameLst>
                                      </p:cBhvr>
                                      <p:tavLst>
                                        <p:tav tm="0">
                                          <p:val>
                                            <p:strVal val="#ppt_y"/>
                                          </p:val>
                                        </p:tav>
                                        <p:tav tm="100000">
                                          <p:val>
                                            <p:strVal val="#ppt_y"/>
                                          </p:val>
                                        </p:tav>
                                      </p:tavLst>
                                    </p:anim>
                                    <p:animEffect transition="in" filter="fade">
                                      <p:cBhvr>
                                        <p:cTn id="63" dur="500"/>
                                        <p:tgtEl>
                                          <p:spTgt spid="3">
                                            <p:txEl>
                                              <p:pRg st="5" end="5"/>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54" presetClass="entr" presetSubtype="0" accel="100000" fill="hold" grpId="0" nodeType="clickEffect">
                                  <p:stCondLst>
                                    <p:cond delay="0"/>
                                  </p:stCondLst>
                                  <p:childTnLst>
                                    <p:set>
                                      <p:cBhvr>
                                        <p:cTn id="67" dur="1" fill="hold">
                                          <p:stCondLst>
                                            <p:cond delay="0"/>
                                          </p:stCondLst>
                                        </p:cTn>
                                        <p:tgtEl>
                                          <p:spTgt spid="3">
                                            <p:txEl>
                                              <p:pRg st="6" end="6"/>
                                            </p:txEl>
                                          </p:spTgt>
                                        </p:tgtEl>
                                        <p:attrNameLst>
                                          <p:attrName>style.visibility</p:attrName>
                                        </p:attrNameLst>
                                      </p:cBhvr>
                                      <p:to>
                                        <p:strVal val="visible"/>
                                      </p:to>
                                    </p:set>
                                    <p:anim calcmode="lin" valueType="num">
                                      <p:cBhvr>
                                        <p:cTn id="68" dur="500" fill="hold"/>
                                        <p:tgtEl>
                                          <p:spTgt spid="3">
                                            <p:txEl>
                                              <p:pRg st="6" end="6"/>
                                            </p:txEl>
                                          </p:spTgt>
                                        </p:tgtEl>
                                        <p:attrNameLst>
                                          <p:attrName>ppt_w</p:attrName>
                                        </p:attrNameLst>
                                      </p:cBhvr>
                                      <p:tavLst>
                                        <p:tav tm="0">
                                          <p:val>
                                            <p:strVal val="#ppt_w*0.05"/>
                                          </p:val>
                                        </p:tav>
                                        <p:tav tm="100000">
                                          <p:val>
                                            <p:strVal val="#ppt_w"/>
                                          </p:val>
                                        </p:tav>
                                      </p:tavLst>
                                    </p:anim>
                                    <p:anim calcmode="lin" valueType="num">
                                      <p:cBhvr>
                                        <p:cTn id="69" dur="5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70" dur="5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71" dur="500" fill="hold"/>
                                        <p:tgtEl>
                                          <p:spTgt spid="3">
                                            <p:txEl>
                                              <p:pRg st="6" end="6"/>
                                            </p:txEl>
                                          </p:spTgt>
                                        </p:tgtEl>
                                        <p:attrNameLst>
                                          <p:attrName>ppt_y</p:attrName>
                                        </p:attrNameLst>
                                      </p:cBhvr>
                                      <p:tavLst>
                                        <p:tav tm="0">
                                          <p:val>
                                            <p:strVal val="#ppt_y"/>
                                          </p:val>
                                        </p:tav>
                                        <p:tav tm="100000">
                                          <p:val>
                                            <p:strVal val="#ppt_y"/>
                                          </p:val>
                                        </p:tav>
                                      </p:tavLst>
                                    </p:anim>
                                    <p:animEffect transition="in" filter="fade">
                                      <p:cBhvr>
                                        <p:cTn id="7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152400"/>
            <a:ext cx="8305800" cy="14478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solidFill>
                  <a:srgbClr val="FFFFFF"/>
                </a:solidFill>
                <a:latin typeface="Chalkduster"/>
                <a:cs typeface="Chalkduster"/>
              </a:rPr>
              <a:t>Activating and Connecting Prior Knowledge</a:t>
            </a:r>
            <a:endParaRPr lang="en-US" dirty="0">
              <a:solidFill>
                <a:srgbClr val="FFFFFF"/>
              </a:solidFill>
              <a:latin typeface="Chalkduster"/>
              <a:cs typeface="Chalkduster"/>
            </a:endParaRPr>
          </a:p>
        </p:txBody>
      </p:sp>
      <p:sp>
        <p:nvSpPr>
          <p:cNvPr id="3" name="Content Placeholder 2"/>
          <p:cNvSpPr>
            <a:spLocks noGrp="1"/>
          </p:cNvSpPr>
          <p:nvPr>
            <p:ph idx="1"/>
          </p:nvPr>
        </p:nvSpPr>
        <p:spPr>
          <a:xfrm>
            <a:off x="457200" y="1981200"/>
            <a:ext cx="8229600" cy="4525963"/>
          </a:xfrm>
        </p:spPr>
        <p:txBody>
          <a:bodyPr/>
          <a:lstStyle/>
          <a:p>
            <a:r>
              <a:rPr lang="en-US" dirty="0" smtClean="0">
                <a:solidFill>
                  <a:srgbClr val="4F6228"/>
                </a:solidFill>
              </a:rPr>
              <a:t>K-W-L Chart</a:t>
            </a:r>
          </a:p>
          <a:p>
            <a:pPr lvl="1"/>
            <a:r>
              <a:rPr lang="en-US" sz="1800" dirty="0" smtClean="0">
                <a:solidFill>
                  <a:srgbClr val="4F6228"/>
                </a:solidFill>
              </a:rPr>
              <a:t>What do you know about post-its in the classroom?</a:t>
            </a:r>
          </a:p>
          <a:p>
            <a:pPr lvl="1"/>
            <a:endParaRPr lang="en-US" sz="1800" dirty="0" smtClean="0">
              <a:solidFill>
                <a:srgbClr val="4F6228"/>
              </a:solidFill>
            </a:endParaRPr>
          </a:p>
          <a:p>
            <a:r>
              <a:rPr lang="en-US" dirty="0" smtClean="0">
                <a:solidFill>
                  <a:srgbClr val="4F6228"/>
                </a:solidFill>
              </a:rPr>
              <a:t>Noticing and Thinking about New Learning </a:t>
            </a:r>
          </a:p>
          <a:p>
            <a:endParaRPr lang="en-US" dirty="0" smtClean="0">
              <a:solidFill>
                <a:srgbClr val="4F6228"/>
              </a:solidFill>
            </a:endParaRPr>
          </a:p>
          <a:p>
            <a:r>
              <a:rPr lang="en-US" dirty="0" smtClean="0">
                <a:solidFill>
                  <a:srgbClr val="4F6228"/>
                </a:solidFill>
              </a:rPr>
              <a:t>Color-coded connections (T-T, T-S, T-W)</a:t>
            </a:r>
          </a:p>
          <a:p>
            <a:pPr lvl="1"/>
            <a:r>
              <a:rPr lang="en-US" sz="1800" dirty="0" smtClean="0">
                <a:solidFill>
                  <a:srgbClr val="4F6228"/>
                </a:solidFill>
              </a:rPr>
              <a:t>Example </a:t>
            </a:r>
            <a:r>
              <a:rPr lang="en-US" sz="1800" i="1" dirty="0" smtClean="0">
                <a:solidFill>
                  <a:srgbClr val="4F6228"/>
                </a:solidFill>
              </a:rPr>
              <a:t>Oh, How I Wished I Could Read,</a:t>
            </a:r>
            <a:r>
              <a:rPr lang="en-US" sz="1800" dirty="0" smtClean="0">
                <a:solidFill>
                  <a:srgbClr val="4F6228"/>
                </a:solidFill>
              </a:rPr>
              <a:t> by John </a:t>
            </a:r>
            <a:r>
              <a:rPr lang="en-US" sz="1800" dirty="0" err="1" smtClean="0">
                <a:solidFill>
                  <a:srgbClr val="4F6228"/>
                </a:solidFill>
              </a:rPr>
              <a:t>Gile</a:t>
            </a:r>
            <a:endParaRPr lang="en-US" sz="1800" dirty="0" smtClean="0">
              <a:solidFill>
                <a:srgbClr val="4F6228"/>
              </a:solidFill>
            </a:endParaRPr>
          </a:p>
          <a:p>
            <a:pPr>
              <a:buNone/>
            </a:pPr>
            <a:endParaRPr lang="en-US" dirty="0" smtClean="0">
              <a:solidFill>
                <a:srgbClr val="4F6228"/>
              </a:solidFill>
            </a:endParaRPr>
          </a:p>
          <a:p>
            <a:pPr>
              <a:buNone/>
            </a:pPr>
            <a:endParaRPr lang="en-US" dirty="0" smtClean="0">
              <a:solidFill>
                <a:srgbClr val="4F6228"/>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01450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slide(fromBottom)">
                                      <p:cBhvr>
                                        <p:cTn id="14" dur="500"/>
                                        <p:tgtEl>
                                          <p:spTgt spid="3">
                                            <p:txEl>
                                              <p:pRg st="0" end="0"/>
                                            </p:txEl>
                                          </p:spTgt>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lide(fromBottom)">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slide(fromBottom)">
                                      <p:cBhvr>
                                        <p:cTn id="27" dur="500"/>
                                        <p:tgtEl>
                                          <p:spTgt spid="3">
                                            <p:txEl>
                                              <p:pRg st="5" end="5"/>
                                            </p:txEl>
                                          </p:spTgt>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slide(fromBottom)">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381000"/>
            <a:ext cx="8077200" cy="11430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solidFill>
                  <a:srgbClr val="FFFFFF"/>
                </a:solidFill>
                <a:latin typeface="Chalkduster"/>
                <a:cs typeface="Chalkduster"/>
              </a:rPr>
              <a:t>Vocabulary</a:t>
            </a:r>
            <a:endParaRPr lang="en-US" dirty="0">
              <a:solidFill>
                <a:srgbClr val="FFFFFF"/>
              </a:solidFill>
              <a:latin typeface="Chalkduster"/>
              <a:cs typeface="Chalkduster"/>
            </a:endParaRPr>
          </a:p>
        </p:txBody>
      </p:sp>
      <p:sp>
        <p:nvSpPr>
          <p:cNvPr id="3" name="Content Placeholder 2"/>
          <p:cNvSpPr>
            <a:spLocks noGrp="1"/>
          </p:cNvSpPr>
          <p:nvPr>
            <p:ph idx="1"/>
          </p:nvPr>
        </p:nvSpPr>
        <p:spPr/>
        <p:txBody>
          <a:bodyPr/>
          <a:lstStyle/>
          <a:p>
            <a:r>
              <a:rPr lang="en-US" dirty="0" smtClean="0">
                <a:solidFill>
                  <a:srgbClr val="4F6228"/>
                </a:solidFill>
              </a:rPr>
              <a:t>Mark unknown words in texts</a:t>
            </a:r>
          </a:p>
          <a:p>
            <a:endParaRPr lang="en-US" dirty="0" smtClean="0">
              <a:solidFill>
                <a:srgbClr val="4F6228"/>
              </a:solidFill>
            </a:endParaRPr>
          </a:p>
          <a:p>
            <a:r>
              <a:rPr lang="en-US" dirty="0" smtClean="0">
                <a:solidFill>
                  <a:srgbClr val="4F6228"/>
                </a:solidFill>
              </a:rPr>
              <a:t>Hot potato Vocabulary</a:t>
            </a:r>
            <a:endParaRPr lang="en-US" dirty="0">
              <a:solidFill>
                <a:srgbClr val="4F6228"/>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82568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2"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2"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2"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4F6228"/>
                </a:solidFill>
              </a:rPr>
              <a:t>Hot Potato Vocabulary</a:t>
            </a:r>
            <a:endParaRPr lang="en-US" dirty="0">
              <a:solidFill>
                <a:srgbClr val="4F6228"/>
              </a:solidFill>
            </a:endParaRPr>
          </a:p>
        </p:txBody>
      </p:sp>
      <p:sp>
        <p:nvSpPr>
          <p:cNvPr id="3" name="Content Placeholder 2"/>
          <p:cNvSpPr>
            <a:spLocks noGrp="1"/>
          </p:cNvSpPr>
          <p:nvPr>
            <p:ph idx="1"/>
          </p:nvPr>
        </p:nvSpPr>
        <p:spPr/>
        <p:txBody>
          <a:bodyPr>
            <a:normAutofit fontScale="85000" lnSpcReduction="10000"/>
          </a:bodyPr>
          <a:lstStyle/>
          <a:p>
            <a:pPr marL="514350" indent="-514350">
              <a:buFont typeface="+mj-lt"/>
              <a:buAutoNum type="arabicPeriod"/>
            </a:pPr>
            <a:r>
              <a:rPr lang="en-US" dirty="0" smtClean="0">
                <a:solidFill>
                  <a:srgbClr val="4F6228"/>
                </a:solidFill>
              </a:rPr>
              <a:t>Students play "hot potato" with a canister to music. </a:t>
            </a:r>
          </a:p>
          <a:p>
            <a:pPr marL="514350" indent="-514350">
              <a:buFont typeface="+mj-lt"/>
              <a:buAutoNum type="arabicPeriod"/>
            </a:pPr>
            <a:r>
              <a:rPr lang="en-US" dirty="0" smtClean="0">
                <a:solidFill>
                  <a:srgbClr val="4F6228"/>
                </a:solidFill>
              </a:rPr>
              <a:t>When the music stops, the student holding the canister opens the canister and pulls out a tongue depressor with a Post-it® tab on the top. They have to define the word written on the tongue depressor in any way they want (act it out, illustrate, etc.). Words can be taken from previously read texts.</a:t>
            </a:r>
          </a:p>
          <a:p>
            <a:pPr marL="514350" indent="-514350">
              <a:buFont typeface="+mj-lt"/>
              <a:buAutoNum type="arabicPeriod"/>
            </a:pPr>
            <a:r>
              <a:rPr lang="en-US" dirty="0" smtClean="0">
                <a:solidFill>
                  <a:srgbClr val="4F6228"/>
                </a:solidFill>
              </a:rPr>
              <a:t>If they get it right, they place the post-it on a chart next to their name. If they don't get it right, they have to pass the stick to the next person.</a:t>
            </a:r>
          </a:p>
          <a:p>
            <a:endParaRPr lang="en-US" dirty="0"/>
          </a:p>
        </p:txBody>
      </p:sp>
      <p:sp>
        <p:nvSpPr>
          <p:cNvPr id="4" name="TextBox 3"/>
          <p:cNvSpPr txBox="1"/>
          <p:nvPr/>
        </p:nvSpPr>
        <p:spPr>
          <a:xfrm>
            <a:off x="5181600" y="6248400"/>
            <a:ext cx="3660114" cy="369332"/>
          </a:xfrm>
          <a:prstGeom prst="rect">
            <a:avLst/>
          </a:prstGeom>
          <a:noFill/>
        </p:spPr>
        <p:txBody>
          <a:bodyPr wrap="none" rtlCol="0">
            <a:spAutoFit/>
          </a:bodyPr>
          <a:lstStyle/>
          <a:p>
            <a:r>
              <a:rPr lang="en-US" dirty="0" smtClean="0">
                <a:hlinkClick r:id="rId3"/>
              </a:rPr>
              <a:t>Adapted from Post-Its Activity Center</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381000"/>
            <a:ext cx="8077200" cy="1143000"/>
          </a:xfrm>
          <a:prstGeom prst="rect">
            <a:avLst/>
          </a:prstGeom>
          <a:ln w="63500">
            <a:solidFill>
              <a:schemeClr val="accent6">
                <a:lumMod val="50000"/>
              </a:schemeClr>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solidFill>
                  <a:srgbClr val="FFFFFF"/>
                </a:solidFill>
                <a:latin typeface="Chalkduster"/>
                <a:cs typeface="Chalkduster"/>
              </a:rPr>
              <a:t>Questioning</a:t>
            </a:r>
            <a:endParaRPr lang="en-US" dirty="0">
              <a:solidFill>
                <a:srgbClr val="FFFFFF"/>
              </a:solidFill>
              <a:latin typeface="Chalkduster"/>
              <a:cs typeface="Chalkduster"/>
            </a:endParaRPr>
          </a:p>
        </p:txBody>
      </p:sp>
      <p:sp>
        <p:nvSpPr>
          <p:cNvPr id="3" name="Content Placeholder 2"/>
          <p:cNvSpPr>
            <a:spLocks noGrp="1"/>
          </p:cNvSpPr>
          <p:nvPr>
            <p:ph idx="1"/>
          </p:nvPr>
        </p:nvSpPr>
        <p:spPr/>
        <p:txBody>
          <a:bodyPr/>
          <a:lstStyle/>
          <a:p>
            <a:r>
              <a:rPr lang="en-US" dirty="0" smtClean="0">
                <a:solidFill>
                  <a:srgbClr val="4F6228"/>
                </a:solidFill>
              </a:rPr>
              <a:t>Model questioning with adult text</a:t>
            </a:r>
          </a:p>
          <a:p>
            <a:r>
              <a:rPr lang="en-US" dirty="0" smtClean="0">
                <a:solidFill>
                  <a:srgbClr val="4F6228"/>
                </a:solidFill>
              </a:rPr>
              <a:t>Ask-it question (during read aloud or shared reading)</a:t>
            </a:r>
          </a:p>
          <a:p>
            <a:r>
              <a:rPr lang="en-US" dirty="0" smtClean="0">
                <a:solidFill>
                  <a:srgbClr val="4F6228"/>
                </a:solidFill>
                <a:hlinkClick r:id="" action="ppaction://hlinkshowjump?jump=nextslide"/>
              </a:rPr>
              <a:t>QAR Strategy</a:t>
            </a:r>
            <a:endParaRPr lang="en-US" dirty="0" smtClean="0">
              <a:solidFill>
                <a:srgbClr val="4F6228"/>
              </a:solidFill>
            </a:endParaRPr>
          </a:p>
          <a:p>
            <a:r>
              <a:rPr lang="en-US" dirty="0" smtClean="0">
                <a:solidFill>
                  <a:srgbClr val="4F6228"/>
                </a:solidFill>
              </a:rPr>
              <a:t>Thick and Thin questions </a:t>
            </a:r>
          </a:p>
          <a:p>
            <a:pPr lvl="1"/>
            <a:r>
              <a:rPr lang="en-US" dirty="0" smtClean="0">
                <a:solidFill>
                  <a:srgbClr val="4F6228"/>
                </a:solidFill>
                <a:hlinkClick r:id="rId3"/>
              </a:rPr>
              <a:t>Read Write Think Lesson</a:t>
            </a:r>
            <a:endParaRPr lang="en-US" dirty="0" smtClean="0">
              <a:solidFill>
                <a:srgbClr val="4F6228"/>
              </a:solidFill>
            </a:endParaRPr>
          </a:p>
          <a:p>
            <a:r>
              <a:rPr lang="en-US" dirty="0" smtClean="0">
                <a:solidFill>
                  <a:srgbClr val="4F6228"/>
                </a:solidFill>
                <a:hlinkClick r:id="rId4" action="ppaction://hlinksldjump"/>
              </a:rPr>
              <a:t>What a Question!</a:t>
            </a:r>
            <a:endParaRPr lang="en-US" dirty="0" smtClean="0">
              <a:solidFill>
                <a:srgbClr val="4F6228"/>
              </a:solidFill>
            </a:endParaRPr>
          </a:p>
          <a:p>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68205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6"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7" dur="1000"/>
                                        <p:tgtEl>
                                          <p:spTgt spid="3">
                                            <p:txEl>
                                              <p:pRg st="3" end="3"/>
                                            </p:txEl>
                                          </p:spTgt>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41"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8"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9"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3">
                    <a:lumMod val="50000"/>
                  </a:schemeClr>
                </a:solidFill>
              </a:rPr>
              <a:t>Question-Answer Relationships (QAR)</a:t>
            </a:r>
            <a:endParaRPr lang="en-US" dirty="0">
              <a:solidFill>
                <a:schemeClr val="accent3">
                  <a:lumMod val="50000"/>
                </a:schemeClr>
              </a:solidFill>
            </a:endParaRPr>
          </a:p>
        </p:txBody>
      </p:sp>
      <p:pic>
        <p:nvPicPr>
          <p:cNvPr id="6" name="Content Placeholder 5" descr="Scan_Doc0002.pdf">
            <a:hlinkClick r:id="" action="ppaction://hlinkshowjump?jump=previousslide"/>
          </p:cNvPr>
          <p:cNvPicPr>
            <a:picLocks noGrp="1" noChangeAspect="1"/>
          </p:cNvPicPr>
          <p:nvPr>
            <p:ph idx="1"/>
          </p:nvPr>
        </p:nvPicPr>
        <mc:AlternateContent>
          <mc:Choice xmlns:ma="http://schemas.microsoft.com/office/mac/drawingml/2008/main" Requires="ma">
            <p:blipFill>
              <a:blip r:embed="rId2"/>
              <a:srcRect l="-15700" r="-15700"/>
              <a:stretch>
                <a:fillRect/>
              </a:stretch>
            </p:blipFill>
          </mc:Choice>
          <mc:Fallback>
            <p:blipFill>
              <a:blip r:embed="rId3"/>
              <a:srcRect l="-15700" r="-15700"/>
              <a:stretch>
                <a:fillRect/>
              </a:stretch>
            </p:blipFill>
          </mc:Fallback>
        </mc:AlternateContent>
        <p:spPr>
          <a:xfrm>
            <a:off x="221624" y="1219200"/>
            <a:ext cx="8922376" cy="4906963"/>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9809</TotalTime>
  <Words>1124</Words>
  <Application>Microsoft Macintosh PowerPoint</Application>
  <PresentationFormat>On-screen Show (4:3)</PresentationFormat>
  <Paragraphs>122</Paragraphs>
  <Slides>22</Slides>
  <Notes>7</Notes>
  <HiddenSlides>0</HiddenSlides>
  <MMClips>0</MMClips>
  <ScaleCrop>false</ScaleCrop>
  <HeadingPairs>
    <vt:vector size="4" baseType="variant">
      <vt:variant>
        <vt:lpstr>Design Template</vt:lpstr>
      </vt:variant>
      <vt:variant>
        <vt:i4>1</vt:i4>
      </vt:variant>
      <vt:variant>
        <vt:lpstr>Slide Titles</vt:lpstr>
      </vt:variant>
      <vt:variant>
        <vt:i4>22</vt:i4>
      </vt:variant>
    </vt:vector>
  </HeadingPairs>
  <TitlesOfParts>
    <vt:vector size="23" baseType="lpstr">
      <vt:lpstr>Office Theme</vt:lpstr>
      <vt:lpstr>Slide 1</vt:lpstr>
      <vt:lpstr>What do good readers do?</vt:lpstr>
      <vt:lpstr>Slide 3</vt:lpstr>
      <vt:lpstr>Reading Comprehension</vt:lpstr>
      <vt:lpstr>Activating and Connecting Prior Knowledge</vt:lpstr>
      <vt:lpstr>Vocabulary</vt:lpstr>
      <vt:lpstr>Hot Potato Vocabulary</vt:lpstr>
      <vt:lpstr>Questioning</vt:lpstr>
      <vt:lpstr>Question-Answer Relationships (QAR)</vt:lpstr>
      <vt:lpstr>QAR Activity</vt:lpstr>
      <vt:lpstr>What a Question</vt:lpstr>
      <vt:lpstr>Visualizing and Inferring</vt:lpstr>
      <vt:lpstr>Determining Importance</vt:lpstr>
      <vt:lpstr>Finding Important Information vs One Main Idea</vt:lpstr>
      <vt:lpstr>Summarizing and Synthesizing Information</vt:lpstr>
      <vt:lpstr>Synthesizing</vt:lpstr>
      <vt:lpstr>Monitoring Comprehension</vt:lpstr>
      <vt:lpstr>Read, Cover, Remember</vt:lpstr>
      <vt:lpstr>Story Elements</vt:lpstr>
      <vt:lpstr>Responding to Literature and Extending Learning</vt:lpstr>
      <vt:lpstr>Food For Thought</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Yusra AbouSayed</dc:creator>
  <cp:lastModifiedBy>Yusra Abou-Sayed</cp:lastModifiedBy>
  <cp:revision>32</cp:revision>
  <dcterms:created xsi:type="dcterms:W3CDTF">2012-02-17T00:17:14Z</dcterms:created>
  <dcterms:modified xsi:type="dcterms:W3CDTF">2012-02-17T00:24:32Z</dcterms:modified>
</cp:coreProperties>
</file>